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8"/>
  </p:notesMasterIdLst>
  <p:handoutMasterIdLst>
    <p:handoutMasterId r:id="rId29"/>
  </p:handoutMasterIdLst>
  <p:sldIdLst>
    <p:sldId id="263" r:id="rId2"/>
    <p:sldId id="265" r:id="rId3"/>
    <p:sldId id="259" r:id="rId4"/>
    <p:sldId id="282" r:id="rId5"/>
    <p:sldId id="264" r:id="rId6"/>
    <p:sldId id="283" r:id="rId7"/>
    <p:sldId id="269" r:id="rId8"/>
    <p:sldId id="266" r:id="rId9"/>
    <p:sldId id="284" r:id="rId10"/>
    <p:sldId id="267" r:id="rId11"/>
    <p:sldId id="285" r:id="rId12"/>
    <p:sldId id="270" r:id="rId13"/>
    <p:sldId id="271" r:id="rId14"/>
    <p:sldId id="286" r:id="rId15"/>
    <p:sldId id="272" r:id="rId16"/>
    <p:sldId id="287" r:id="rId17"/>
    <p:sldId id="274" r:id="rId18"/>
    <p:sldId id="275" r:id="rId19"/>
    <p:sldId id="288" r:id="rId20"/>
    <p:sldId id="276" r:id="rId21"/>
    <p:sldId id="289" r:id="rId22"/>
    <p:sldId id="278" r:id="rId23"/>
    <p:sldId id="279" r:id="rId24"/>
    <p:sldId id="290" r:id="rId25"/>
    <p:sldId id="280" r:id="rId26"/>
    <p:sldId id="291" r:id="rId2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14" autoAdjust="0"/>
    <p:restoredTop sz="86419"/>
  </p:normalViewPr>
  <p:slideViewPr>
    <p:cSldViewPr snapToGrid="0" snapToObjects="1">
      <p:cViewPr varScale="1">
        <p:scale>
          <a:sx n="99" d="100"/>
          <a:sy n="99" d="100"/>
        </p:scale>
        <p:origin x="664" y="13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showGuides="1">
      <p:cViewPr>
        <p:scale>
          <a:sx n="100" d="100"/>
          <a:sy n="100" d="100"/>
        </p:scale>
        <p:origin x="5388" y="6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9E1F0C3D-4053-48D8-B06F-94B6184981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メイリオ" panose="020B0604030504040204" pitchFamily="50" charset="-128"/>
              <a:ea typeface="メイリオ" panose="020B0604030504040204" pitchFamily="50" charset="-128"/>
            </a:endParaRPr>
          </a:p>
        </p:txBody>
      </p:sp>
      <p:sp>
        <p:nvSpPr>
          <p:cNvPr id="3" name="日付プレースホルダー 2">
            <a:extLst>
              <a:ext uri="{FF2B5EF4-FFF2-40B4-BE49-F238E27FC236}">
                <a16:creationId xmlns:a16="http://schemas.microsoft.com/office/drawing/2014/main" id="{52E88D1F-235D-4698-B72E-197D5CCF70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AB3072-3EAD-4E44-9854-C96E3011F967}" type="datetimeFigureOut">
              <a:rPr kumimoji="1" lang="ja-JP" altLang="en-US" smtClean="0">
                <a:latin typeface="メイリオ" panose="020B0604030504040204" pitchFamily="50" charset="-128"/>
                <a:ea typeface="メイリオ" panose="020B0604030504040204" pitchFamily="50" charset="-128"/>
              </a:rPr>
              <a:t>2021/5/5</a:t>
            </a:fld>
            <a:endParaRPr kumimoji="1" lang="ja-JP" altLang="en-US">
              <a:latin typeface="メイリオ" panose="020B0604030504040204" pitchFamily="50" charset="-128"/>
              <a:ea typeface="メイリオ" panose="020B0604030504040204" pitchFamily="50" charset="-128"/>
            </a:endParaRPr>
          </a:p>
        </p:txBody>
      </p:sp>
      <p:sp>
        <p:nvSpPr>
          <p:cNvPr id="4" name="フッター プレースホルダー 3">
            <a:extLst>
              <a:ext uri="{FF2B5EF4-FFF2-40B4-BE49-F238E27FC236}">
                <a16:creationId xmlns:a16="http://schemas.microsoft.com/office/drawing/2014/main" id="{1F797086-B791-42DA-8FBD-50AF4EF9C7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latin typeface="メイリオ" panose="020B0604030504040204" pitchFamily="50" charset="-128"/>
              <a:ea typeface="メイリオ" panose="020B0604030504040204" pitchFamily="50" charset="-128"/>
            </a:endParaRPr>
          </a:p>
        </p:txBody>
      </p:sp>
      <p:sp>
        <p:nvSpPr>
          <p:cNvPr id="5" name="スライド番号プレースホルダー 4">
            <a:extLst>
              <a:ext uri="{FF2B5EF4-FFF2-40B4-BE49-F238E27FC236}">
                <a16:creationId xmlns:a16="http://schemas.microsoft.com/office/drawing/2014/main" id="{3F11A8B9-2370-4590-B3A2-AFD5998FEF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54A40F-3EEF-42BF-BBE8-CE075F218188}" type="slidenum">
              <a:rPr kumimoji="1" lang="ja-JP" altLang="en-US" sz="2000" smtClean="0">
                <a:latin typeface="メイリオ" panose="020B0604030504040204" pitchFamily="50" charset="-128"/>
                <a:ea typeface="メイリオ" panose="020B0604030504040204" pitchFamily="50" charset="-128"/>
              </a:rPr>
              <a:t>‹#›</a:t>
            </a:fld>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40124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メイリオ" panose="020B0604030504040204" pitchFamily="50" charset="-128"/>
                <a:ea typeface="メイリオ" panose="020B0604030504040204" pitchFamily="50" charset="-128"/>
              </a:defRPr>
            </a:lvl1pPr>
          </a:lstStyle>
          <a:p>
            <a:endParaRPr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メイリオ" panose="020B0604030504040204" pitchFamily="50" charset="-128"/>
                <a:ea typeface="メイリオ" panose="020B0604030504040204" pitchFamily="50" charset="-128"/>
              </a:defRPr>
            </a:lvl1pPr>
          </a:lstStyle>
          <a:p>
            <a:fld id="{035BCD21-C3D9-BF4A-88B3-97AD34AAD1CD}" type="datetimeFigureOut">
              <a:rPr lang="ja-JP" altLang="en-US" smtClean="0"/>
              <a:pPr/>
              <a:t>2021/5/5</a:t>
            </a:fld>
            <a:endParaRPr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メイリオ" panose="020B0604030504040204" pitchFamily="50" charset="-128"/>
                <a:ea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2000">
                <a:latin typeface="メイリオ" panose="020B0604030504040204" pitchFamily="50" charset="-128"/>
                <a:ea typeface="メイリオ" panose="020B0604030504040204" pitchFamily="50" charset="-128"/>
              </a:defRPr>
            </a:lvl1pPr>
          </a:lstStyle>
          <a:p>
            <a:fld id="{B1D34137-EAE0-D040-827A-470C1008D7B7}" type="slidenum">
              <a:rPr lang="ja-JP" altLang="en-US" smtClean="0"/>
              <a:pPr/>
              <a:t>‹#›</a:t>
            </a:fld>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03451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2pPr>
    <a:lvl3pPr marL="9144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3pPr>
    <a:lvl4pPr marL="13716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4pPr>
    <a:lvl5pPr marL="18288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B1D34137-EAE0-D040-827A-470C1008D7B7}" type="slidenum">
              <a:rPr lang="ja-JP" altLang="en-US" smtClean="0"/>
              <a:pPr/>
              <a:t>1</a:t>
            </a:fld>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8849481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344177"/>
            <a:ext cx="10363200" cy="1470025"/>
          </a:xfrm>
        </p:spPr>
        <p:txBody>
          <a:bodyPr>
            <a:normAutofit/>
          </a:bodyPr>
          <a:lstStyle>
            <a:lvl1pPr>
              <a:defRPr sz="4800" b="1"/>
            </a:lvl1pPr>
          </a:lstStyle>
          <a:p>
            <a:r>
              <a:rPr kumimoji="1" lang="ja-JP" altLang="en-US" dirty="0"/>
              <a:t>マスター タイトルの書式設定</a:t>
            </a:r>
          </a:p>
        </p:txBody>
      </p:sp>
      <p:sp>
        <p:nvSpPr>
          <p:cNvPr id="3" name="サブタイトル 2"/>
          <p:cNvSpPr>
            <a:spLocks noGrp="1"/>
          </p:cNvSpPr>
          <p:nvPr>
            <p:ph type="subTitle" idx="1"/>
          </p:nvPr>
        </p:nvSpPr>
        <p:spPr>
          <a:xfrm>
            <a:off x="1828800" y="4099951"/>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kumimoji="1" lang="ja-JP" altLang="en-US"/>
              <a:t>マスター サブタイトルの書式設定</a:t>
            </a:r>
          </a:p>
        </p:txBody>
      </p:sp>
      <p:pic>
        <p:nvPicPr>
          <p:cNvPr id="5" name="図 4">
            <a:extLst>
              <a:ext uri="{FF2B5EF4-FFF2-40B4-BE49-F238E27FC236}">
                <a16:creationId xmlns:a16="http://schemas.microsoft.com/office/drawing/2014/main" id="{8F85AD04-BA21-6B4E-9F6B-9E5607B3B120}"/>
              </a:ext>
            </a:extLst>
          </p:cNvPr>
          <p:cNvPicPr>
            <a:picLocks noChangeAspect="1"/>
          </p:cNvPicPr>
          <p:nvPr userDrawn="1"/>
        </p:nvPicPr>
        <p:blipFill>
          <a:blip r:embed="rId2"/>
          <a:stretch>
            <a:fillRect/>
          </a:stretch>
        </p:blipFill>
        <p:spPr>
          <a:xfrm>
            <a:off x="9080500" y="4089400"/>
            <a:ext cx="3111500" cy="2768600"/>
          </a:xfrm>
          <a:prstGeom prst="rect">
            <a:avLst/>
          </a:prstGeom>
        </p:spPr>
      </p:pic>
      <p:sp>
        <p:nvSpPr>
          <p:cNvPr id="6" name="スライド番号プレースホルダー 5">
            <a:extLst>
              <a:ext uri="{FF2B5EF4-FFF2-40B4-BE49-F238E27FC236}">
                <a16:creationId xmlns:a16="http://schemas.microsoft.com/office/drawing/2014/main" id="{D8C78100-FCD0-4AB3-8571-E9F333F636C5}"/>
              </a:ext>
            </a:extLst>
          </p:cNvPr>
          <p:cNvSpPr>
            <a:spLocks noGrp="1"/>
          </p:cNvSpPr>
          <p:nvPr>
            <p:ph type="sldNum" sz="quarter" idx="10"/>
          </p:nvPr>
        </p:nvSpPr>
        <p:spPr/>
        <p:txBody>
          <a:bodyPr/>
          <a:lstStyle/>
          <a:p>
            <a:fld id="{13AB05CA-B2B8-0B46-A3D3-7CDE1DE4FAD6}" type="slidenum">
              <a:rPr lang="ja-JP" altLang="en-US" smtClean="0"/>
              <a:pPr/>
              <a:t>‹#›</a:t>
            </a:fld>
            <a:endParaRPr lang="ja-JP" altLang="en-US" dirty="0"/>
          </a:p>
        </p:txBody>
      </p:sp>
    </p:spTree>
    <p:extLst>
      <p:ext uri="{BB962C8B-B14F-4D97-AF65-F5344CB8AC3E}">
        <p14:creationId xmlns:p14="http://schemas.microsoft.com/office/powerpoint/2010/main" val="2526037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1"/>
            <a:ext cx="103632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kumimoji="1" lang="ja-JP" altLang="en-US"/>
              <a:t>マスター テキストの書式設定</a:t>
            </a:r>
          </a:p>
        </p:txBody>
      </p:sp>
      <p:sp>
        <p:nvSpPr>
          <p:cNvPr id="7" name="スライド番号プレースホルダ 5">
            <a:extLst>
              <a:ext uri="{FF2B5EF4-FFF2-40B4-BE49-F238E27FC236}">
                <a16:creationId xmlns:a16="http://schemas.microsoft.com/office/drawing/2014/main" id="{352373C1-99CD-F146-9A95-64CC47B0B365}"/>
              </a:ext>
            </a:extLst>
          </p:cNvPr>
          <p:cNvSpPr>
            <a:spLocks noGrp="1"/>
          </p:cNvSpPr>
          <p:nvPr>
            <p:ph type="sldNum" sz="quarter" idx="12"/>
          </p:nvPr>
        </p:nvSpPr>
        <p:spPr>
          <a:xfrm>
            <a:off x="11468924" y="6492875"/>
            <a:ext cx="723076" cy="365125"/>
          </a:xfrm>
        </p:spPr>
        <p:txBody>
          <a:bodyPr/>
          <a:lstStyle>
            <a:lvl1pPr>
              <a:defRPr sz="2000"/>
            </a:lvl1pPr>
          </a:lstStyle>
          <a:p>
            <a:fld id="{13AB05CA-B2B8-0B46-A3D3-7CDE1DE4FAD6}" type="slidenum">
              <a:rPr lang="ja-JP" altLang="en-US" smtClean="0"/>
              <a:pPr/>
              <a:t>‹#›</a:t>
            </a:fld>
            <a:endParaRPr lang="ja-JP" altLang="en-US" dirty="0"/>
          </a:p>
        </p:txBody>
      </p:sp>
    </p:spTree>
    <p:extLst>
      <p:ext uri="{BB962C8B-B14F-4D97-AF65-F5344CB8AC3E}">
        <p14:creationId xmlns:p14="http://schemas.microsoft.com/office/powerpoint/2010/main" val="2789675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335360" y="1100889"/>
            <a:ext cx="11617291" cy="5554554"/>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 5"/>
          <p:cNvSpPr>
            <a:spLocks noGrp="1"/>
          </p:cNvSpPr>
          <p:nvPr>
            <p:ph type="sldNum" sz="quarter" idx="12"/>
          </p:nvPr>
        </p:nvSpPr>
        <p:spPr>
          <a:xfrm>
            <a:off x="11468924" y="6492875"/>
            <a:ext cx="723076" cy="365125"/>
          </a:xfrm>
        </p:spPr>
        <p:txBody>
          <a:bodyPr/>
          <a:lstStyle>
            <a:lvl1pPr>
              <a:defRPr sz="2000"/>
            </a:lvl1pPr>
          </a:lstStyle>
          <a:p>
            <a:fld id="{13AB05CA-B2B8-0B46-A3D3-7CDE1DE4FAD6}" type="slidenum">
              <a:rPr lang="ja-JP" altLang="en-US" smtClean="0"/>
              <a:pPr/>
              <a:t>‹#›</a:t>
            </a:fld>
            <a:endParaRPr lang="ja-JP" altLang="en-US" dirty="0"/>
          </a:p>
        </p:txBody>
      </p:sp>
      <p:sp>
        <p:nvSpPr>
          <p:cNvPr id="7" name="タイトル 6">
            <a:extLst>
              <a:ext uri="{FF2B5EF4-FFF2-40B4-BE49-F238E27FC236}">
                <a16:creationId xmlns:a16="http://schemas.microsoft.com/office/drawing/2014/main" id="{53CA428E-F521-1846-A125-C846684BF4B2}"/>
              </a:ext>
            </a:extLst>
          </p:cNvPr>
          <p:cNvSpPr>
            <a:spLocks noGrp="1"/>
          </p:cNvSpPr>
          <p:nvPr>
            <p:ph type="title"/>
          </p:nvPr>
        </p:nvSpPr>
        <p:spPr>
          <a:xfrm>
            <a:off x="335360" y="87036"/>
            <a:ext cx="11617291" cy="869475"/>
          </a:xfrm>
        </p:spPr>
        <p:txBody>
          <a:bodyPr>
            <a:normAutofit/>
          </a:bodyPr>
          <a:lstStyle>
            <a:lvl1pPr>
              <a:defRPr sz="4000"/>
            </a:lvl1pPr>
          </a:lstStyle>
          <a:p>
            <a:r>
              <a:rPr kumimoji="1" lang="ja-JP" altLang="en-US" dirty="0"/>
              <a:t>マスター タイトルの書式設定</a:t>
            </a:r>
          </a:p>
        </p:txBody>
      </p:sp>
    </p:spTree>
    <p:extLst>
      <p:ext uri="{BB962C8B-B14F-4D97-AF65-F5344CB8AC3E}">
        <p14:creationId xmlns:p14="http://schemas.microsoft.com/office/powerpoint/2010/main" val="352315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8" name="タイトル 6">
            <a:extLst>
              <a:ext uri="{FF2B5EF4-FFF2-40B4-BE49-F238E27FC236}">
                <a16:creationId xmlns:a16="http://schemas.microsoft.com/office/drawing/2014/main" id="{3CB8FA5C-3343-A643-99F8-4DD4A3930904}"/>
              </a:ext>
            </a:extLst>
          </p:cNvPr>
          <p:cNvSpPr>
            <a:spLocks noGrp="1"/>
          </p:cNvSpPr>
          <p:nvPr>
            <p:ph type="title"/>
          </p:nvPr>
        </p:nvSpPr>
        <p:spPr>
          <a:xfrm>
            <a:off x="335360" y="81020"/>
            <a:ext cx="11617291" cy="648183"/>
          </a:xfrm>
        </p:spPr>
        <p:txBody>
          <a:bodyPr>
            <a:normAutofit/>
          </a:bodyPr>
          <a:lstStyle>
            <a:lvl1pPr>
              <a:defRPr sz="4000"/>
            </a:lvl1pPr>
          </a:lstStyle>
          <a:p>
            <a:r>
              <a:rPr kumimoji="1" lang="ja-JP" altLang="en-US"/>
              <a:t>マスター タイトルの書式設定</a:t>
            </a:r>
          </a:p>
        </p:txBody>
      </p:sp>
      <p:sp>
        <p:nvSpPr>
          <p:cNvPr id="9" name="スライド番号プレースホルダ 5">
            <a:extLst>
              <a:ext uri="{FF2B5EF4-FFF2-40B4-BE49-F238E27FC236}">
                <a16:creationId xmlns:a16="http://schemas.microsoft.com/office/drawing/2014/main" id="{22EF4FB6-79FC-DB49-B27E-1E8A2BB058F1}"/>
              </a:ext>
            </a:extLst>
          </p:cNvPr>
          <p:cNvSpPr>
            <a:spLocks noGrp="1"/>
          </p:cNvSpPr>
          <p:nvPr>
            <p:ph type="sldNum" sz="quarter" idx="12"/>
          </p:nvPr>
        </p:nvSpPr>
        <p:spPr>
          <a:xfrm>
            <a:off x="11468924" y="6492875"/>
            <a:ext cx="723076" cy="365125"/>
          </a:xfrm>
        </p:spPr>
        <p:txBody>
          <a:bodyPr/>
          <a:lstStyle>
            <a:lvl1pPr>
              <a:defRPr sz="2000"/>
            </a:lvl1pPr>
          </a:lstStyle>
          <a:p>
            <a:fld id="{13AB05CA-B2B8-0B46-A3D3-7CDE1DE4FAD6}" type="slidenum">
              <a:rPr lang="ja-JP" altLang="en-US" smtClean="0"/>
              <a:pPr/>
              <a:t>‹#›</a:t>
            </a:fld>
            <a:endParaRPr lang="ja-JP" altLang="en-US" dirty="0"/>
          </a:p>
        </p:txBody>
      </p:sp>
    </p:spTree>
    <p:extLst>
      <p:ext uri="{BB962C8B-B14F-4D97-AF65-F5344CB8AC3E}">
        <p14:creationId xmlns:p14="http://schemas.microsoft.com/office/powerpoint/2010/main" val="3694454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6" name="スライド番号プレースホルダ 5">
            <a:extLst>
              <a:ext uri="{FF2B5EF4-FFF2-40B4-BE49-F238E27FC236}">
                <a16:creationId xmlns:a16="http://schemas.microsoft.com/office/drawing/2014/main" id="{B1F2930D-7CAE-154F-A2DF-329BC3046313}"/>
              </a:ext>
            </a:extLst>
          </p:cNvPr>
          <p:cNvSpPr>
            <a:spLocks noGrp="1"/>
          </p:cNvSpPr>
          <p:nvPr>
            <p:ph type="sldNum" sz="quarter" idx="12"/>
          </p:nvPr>
        </p:nvSpPr>
        <p:spPr>
          <a:xfrm>
            <a:off x="11468924" y="6492875"/>
            <a:ext cx="723076" cy="365125"/>
          </a:xfrm>
        </p:spPr>
        <p:txBody>
          <a:bodyPr/>
          <a:lstStyle>
            <a:lvl1pPr>
              <a:defRPr sz="2000"/>
            </a:lvl1pPr>
          </a:lstStyle>
          <a:p>
            <a:fld id="{13AB05CA-B2B8-0B46-A3D3-7CDE1DE4FAD6}" type="slidenum">
              <a:rPr lang="ja-JP" altLang="en-US" smtClean="0"/>
              <a:pPr/>
              <a:t>‹#›</a:t>
            </a:fld>
            <a:endParaRPr lang="ja-JP" altLang="en-US" dirty="0"/>
          </a:p>
        </p:txBody>
      </p:sp>
    </p:spTree>
    <p:extLst>
      <p:ext uri="{BB962C8B-B14F-4D97-AF65-F5344CB8AC3E}">
        <p14:creationId xmlns:p14="http://schemas.microsoft.com/office/powerpoint/2010/main" val="32622311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35360" y="120316"/>
            <a:ext cx="11617291" cy="995300"/>
          </a:xfrm>
          <a:prstGeom prst="rect">
            <a:avLst/>
          </a:prstGeom>
        </p:spPr>
        <p:txBody>
          <a:bodyPr vert="horz" lIns="91440" tIns="45720" rIns="91440" bIns="45720" rtlCol="0" anchor="ctr">
            <a:normAutofit/>
          </a:bodyPr>
          <a:lstStyle/>
          <a:p>
            <a:r>
              <a:rPr kumimoji="1" lang="ja-JP" altLang="en-US" dirty="0"/>
              <a:t>マスタ タイトルの書式設定</a:t>
            </a:r>
          </a:p>
        </p:txBody>
      </p:sp>
      <p:sp>
        <p:nvSpPr>
          <p:cNvPr id="3" name="テキスト プレースホルダ 2"/>
          <p:cNvSpPr>
            <a:spLocks noGrp="1"/>
          </p:cNvSpPr>
          <p:nvPr>
            <p:ph type="body" idx="1"/>
          </p:nvPr>
        </p:nvSpPr>
        <p:spPr>
          <a:xfrm>
            <a:off x="335360" y="1268760"/>
            <a:ext cx="11617291" cy="5112568"/>
          </a:xfrm>
          <a:prstGeom prst="rect">
            <a:avLst/>
          </a:prstGeom>
        </p:spPr>
        <p:txBody>
          <a:bodyPr vert="horz" lIns="91440" tIns="45720" rIns="91440" bIns="45720" rtlCol="0">
            <a:normAutofit/>
          </a:body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 5"/>
          <p:cNvSpPr>
            <a:spLocks noGrp="1"/>
          </p:cNvSpPr>
          <p:nvPr>
            <p:ph type="sldNum" sz="quarter" idx="4"/>
          </p:nvPr>
        </p:nvSpPr>
        <p:spPr>
          <a:xfrm>
            <a:off x="9347200" y="6492875"/>
            <a:ext cx="28448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13AB05CA-B2B8-0B46-A3D3-7CDE1DE4FAD6}" type="slidenum">
              <a:rPr lang="ja-JP" altLang="en-US" smtClean="0"/>
              <a:pPr/>
              <a:t>‹#›</a:t>
            </a:fld>
            <a:endParaRPr lang="ja-JP" altLang="en-US" dirty="0"/>
          </a:p>
        </p:txBody>
      </p:sp>
    </p:spTree>
    <p:extLst>
      <p:ext uri="{BB962C8B-B14F-4D97-AF65-F5344CB8AC3E}">
        <p14:creationId xmlns:p14="http://schemas.microsoft.com/office/powerpoint/2010/main" val="3113946247"/>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97" r:id="rId3"/>
    <p:sldLayoutId id="2147483686" r:id="rId4"/>
    <p:sldLayoutId id="2147483691" r:id="rId5"/>
  </p:sldLayoutIdLst>
  <p:hf hdr="0" ftr="0" dt="0"/>
  <p:txStyles>
    <p:titleStyle>
      <a:lvl1pPr algn="ctr" defTabSz="914377" rtl="0" eaLnBrk="1" latinLnBrk="0" hangingPunct="1">
        <a:spcBef>
          <a:spcPct val="0"/>
        </a:spcBef>
        <a:buNone/>
        <a:defRPr kumimoji="1" sz="4400" kern="1200">
          <a:solidFill>
            <a:schemeClr val="tx1"/>
          </a:solidFill>
          <a:latin typeface="+mj-ea"/>
          <a:ea typeface="+mj-ea"/>
          <a:cs typeface="+mj-cs"/>
        </a:defRPr>
      </a:lvl1pPr>
    </p:titleStyle>
    <p:body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4186EE58-7F93-4AE0-9396-289CF4D75146}"/>
              </a:ext>
            </a:extLst>
          </p:cNvPr>
          <p:cNvSpPr>
            <a:spLocks noGrp="1"/>
          </p:cNvSpPr>
          <p:nvPr>
            <p:ph type="ctrTitle"/>
          </p:nvPr>
        </p:nvSpPr>
        <p:spPr/>
        <p:txBody>
          <a:bodyPr>
            <a:normAutofit/>
          </a:bodyPr>
          <a:lstStyle/>
          <a:p>
            <a:r>
              <a:rPr lang="ja-JP" altLang="en-US"/>
              <a:t>線の検出</a:t>
            </a:r>
          </a:p>
        </p:txBody>
      </p:sp>
      <p:sp>
        <p:nvSpPr>
          <p:cNvPr id="10" name="字幕 9">
            <a:extLst>
              <a:ext uri="{FF2B5EF4-FFF2-40B4-BE49-F238E27FC236}">
                <a16:creationId xmlns:a16="http://schemas.microsoft.com/office/drawing/2014/main" id="{500C49B8-37B0-4D71-8AEB-C1EF82AA7AF4}"/>
              </a:ext>
            </a:extLst>
          </p:cNvPr>
          <p:cNvSpPr>
            <a:spLocks noGrp="1"/>
          </p:cNvSpPr>
          <p:nvPr>
            <p:ph type="subTitle" idx="1"/>
          </p:nvPr>
        </p:nvSpPr>
        <p:spPr/>
        <p:txBody>
          <a:bodyPr/>
          <a:lstStyle/>
          <a:p>
            <a:r>
              <a:rPr lang="en-US" altLang="ja-JP" dirty="0"/>
              <a:t>7</a:t>
            </a:r>
            <a:r>
              <a:rPr lang="ja-JP" altLang="en-US"/>
              <a:t>章</a:t>
            </a:r>
            <a:r>
              <a:rPr lang="en-US" altLang="ja-JP" dirty="0"/>
              <a:t> </a:t>
            </a:r>
            <a:r>
              <a:rPr lang="ja-JP" altLang="en-US"/>
              <a:t>実践してみよう</a:t>
            </a:r>
            <a:endParaRPr lang="en-US" altLang="ja-JP" dirty="0"/>
          </a:p>
          <a:p>
            <a:r>
              <a:rPr lang="en-US" altLang="ja-JP" dirty="0"/>
              <a:t>7.4 169</a:t>
            </a:r>
            <a:r>
              <a:rPr lang="ja-JP" altLang="en-US"/>
              <a:t>ページ</a:t>
            </a:r>
          </a:p>
        </p:txBody>
      </p:sp>
      <p:sp>
        <p:nvSpPr>
          <p:cNvPr id="3" name="スライド番号プレースホルダー 2">
            <a:extLst>
              <a:ext uri="{FF2B5EF4-FFF2-40B4-BE49-F238E27FC236}">
                <a16:creationId xmlns:a16="http://schemas.microsoft.com/office/drawing/2014/main" id="{72D0072E-BB38-4845-82B3-2568DA9FBC51}"/>
              </a:ext>
            </a:extLst>
          </p:cNvPr>
          <p:cNvSpPr>
            <a:spLocks noGrp="1"/>
          </p:cNvSpPr>
          <p:nvPr>
            <p:ph type="sldNum" sz="quarter" idx="10"/>
          </p:nvPr>
        </p:nvSpPr>
        <p:spPr>
          <a:xfrm>
            <a:off x="11469688" y="6492875"/>
            <a:ext cx="722312" cy="365125"/>
          </a:xfrm>
        </p:spPr>
        <p:txBody>
          <a:bodyPr/>
          <a:lstStyle/>
          <a:p>
            <a:fld id="{13AB05CA-B2B8-0B46-A3D3-7CDE1DE4FAD6}" type="slidenum">
              <a:rPr lang="ja-JP" altLang="en-US" smtClean="0"/>
              <a:pPr/>
              <a:t>1</a:t>
            </a:fld>
            <a:endParaRPr lang="ja-JP" altLang="en-US" dirty="0"/>
          </a:p>
        </p:txBody>
      </p:sp>
    </p:spTree>
    <p:extLst>
      <p:ext uri="{BB962C8B-B14F-4D97-AF65-F5344CB8AC3E}">
        <p14:creationId xmlns:p14="http://schemas.microsoft.com/office/powerpoint/2010/main" val="2251398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10</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lstStyle/>
          <a:p>
            <a:r>
              <a:rPr lang="en-US" altLang="ja-JP" dirty="0"/>
              <a:t>EV3 Classroom</a:t>
            </a:r>
            <a:r>
              <a:rPr lang="ja-JP" altLang="en-US"/>
              <a:t>による記述</a:t>
            </a:r>
          </a:p>
        </p:txBody>
      </p:sp>
      <p:pic>
        <p:nvPicPr>
          <p:cNvPr id="6" name="図 5" descr="グラフィカル ユーザー インターフェイス&#10;&#10;中程度の精度で自動的に生成された説明">
            <a:extLst>
              <a:ext uri="{FF2B5EF4-FFF2-40B4-BE49-F238E27FC236}">
                <a16:creationId xmlns:a16="http://schemas.microsoft.com/office/drawing/2014/main" id="{E348A529-BC0E-9A4C-A0CB-3553A88EF20F}"/>
              </a:ext>
            </a:extLst>
          </p:cNvPr>
          <p:cNvPicPr>
            <a:picLocks noChangeAspect="1"/>
          </p:cNvPicPr>
          <p:nvPr/>
        </p:nvPicPr>
        <p:blipFill>
          <a:blip r:embed="rId2"/>
          <a:stretch>
            <a:fillRect/>
          </a:stretch>
        </p:blipFill>
        <p:spPr>
          <a:xfrm>
            <a:off x="574197" y="909883"/>
            <a:ext cx="3907212" cy="5582992"/>
          </a:xfrm>
          <a:prstGeom prst="rect">
            <a:avLst/>
          </a:prstGeom>
        </p:spPr>
      </p:pic>
      <p:sp>
        <p:nvSpPr>
          <p:cNvPr id="7" name="テキスト ボックス 6">
            <a:extLst>
              <a:ext uri="{FF2B5EF4-FFF2-40B4-BE49-F238E27FC236}">
                <a16:creationId xmlns:a16="http://schemas.microsoft.com/office/drawing/2014/main" id="{7E0D03CA-D18C-6446-8EC1-990E4DB8F8A5}"/>
              </a:ext>
            </a:extLst>
          </p:cNvPr>
          <p:cNvSpPr txBox="1"/>
          <p:nvPr/>
        </p:nvSpPr>
        <p:spPr>
          <a:xfrm>
            <a:off x="173455" y="1517418"/>
            <a:ext cx="420367" cy="369332"/>
          </a:xfrm>
          <a:prstGeom prst="rect">
            <a:avLst/>
          </a:prstGeom>
          <a:noFill/>
        </p:spPr>
        <p:txBody>
          <a:bodyPr wrap="square" rtlCol="0">
            <a:spAutoFit/>
          </a:bodyPr>
          <a:lstStyle/>
          <a:p>
            <a:r>
              <a:rPr kumimoji="1" lang="ja-JP" altLang="en-US"/>
              <a:t>①</a:t>
            </a:r>
          </a:p>
        </p:txBody>
      </p:sp>
      <p:sp>
        <p:nvSpPr>
          <p:cNvPr id="8" name="テキスト ボックス 7">
            <a:extLst>
              <a:ext uri="{FF2B5EF4-FFF2-40B4-BE49-F238E27FC236}">
                <a16:creationId xmlns:a16="http://schemas.microsoft.com/office/drawing/2014/main" id="{99B83984-6A66-0043-91CA-E96A199C7C8A}"/>
              </a:ext>
            </a:extLst>
          </p:cNvPr>
          <p:cNvSpPr txBox="1"/>
          <p:nvPr/>
        </p:nvSpPr>
        <p:spPr>
          <a:xfrm>
            <a:off x="173455" y="1950863"/>
            <a:ext cx="420367" cy="369332"/>
          </a:xfrm>
          <a:prstGeom prst="rect">
            <a:avLst/>
          </a:prstGeom>
          <a:noFill/>
        </p:spPr>
        <p:txBody>
          <a:bodyPr wrap="square" rtlCol="0">
            <a:spAutoFit/>
          </a:bodyPr>
          <a:lstStyle/>
          <a:p>
            <a:r>
              <a:rPr lang="ja-JP" altLang="en-US"/>
              <a:t>②</a:t>
            </a:r>
            <a:endParaRPr kumimoji="1" lang="ja-JP" altLang="en-US"/>
          </a:p>
        </p:txBody>
      </p:sp>
      <p:sp>
        <p:nvSpPr>
          <p:cNvPr id="9" name="テキスト ボックス 8">
            <a:extLst>
              <a:ext uri="{FF2B5EF4-FFF2-40B4-BE49-F238E27FC236}">
                <a16:creationId xmlns:a16="http://schemas.microsoft.com/office/drawing/2014/main" id="{C4B4A30E-3981-B44B-8579-A0CF990FAFA4}"/>
              </a:ext>
            </a:extLst>
          </p:cNvPr>
          <p:cNvSpPr txBox="1"/>
          <p:nvPr/>
        </p:nvSpPr>
        <p:spPr>
          <a:xfrm>
            <a:off x="4094765" y="2045376"/>
            <a:ext cx="420367" cy="369332"/>
          </a:xfrm>
          <a:prstGeom prst="rect">
            <a:avLst/>
          </a:prstGeom>
          <a:noFill/>
        </p:spPr>
        <p:txBody>
          <a:bodyPr wrap="square" rtlCol="0">
            <a:spAutoFit/>
          </a:bodyPr>
          <a:lstStyle/>
          <a:p>
            <a:r>
              <a:rPr lang="ja-JP" altLang="en-US"/>
              <a:t>③</a:t>
            </a:r>
            <a:endParaRPr kumimoji="1" lang="ja-JP" altLang="en-US"/>
          </a:p>
        </p:txBody>
      </p:sp>
      <p:sp>
        <p:nvSpPr>
          <p:cNvPr id="10" name="テキスト ボックス 9">
            <a:extLst>
              <a:ext uri="{FF2B5EF4-FFF2-40B4-BE49-F238E27FC236}">
                <a16:creationId xmlns:a16="http://schemas.microsoft.com/office/drawing/2014/main" id="{1D26A9F8-220E-9D49-86B1-D7C7FA3D184E}"/>
              </a:ext>
            </a:extLst>
          </p:cNvPr>
          <p:cNvSpPr txBox="1"/>
          <p:nvPr/>
        </p:nvSpPr>
        <p:spPr>
          <a:xfrm>
            <a:off x="3965400" y="2816707"/>
            <a:ext cx="420367" cy="369332"/>
          </a:xfrm>
          <a:prstGeom prst="rect">
            <a:avLst/>
          </a:prstGeom>
          <a:noFill/>
        </p:spPr>
        <p:txBody>
          <a:bodyPr wrap="square" rtlCol="0">
            <a:spAutoFit/>
          </a:bodyPr>
          <a:lstStyle/>
          <a:p>
            <a:r>
              <a:rPr kumimoji="1" lang="ja-JP" altLang="en-US"/>
              <a:t>④</a:t>
            </a:r>
          </a:p>
        </p:txBody>
      </p:sp>
      <p:sp>
        <p:nvSpPr>
          <p:cNvPr id="11" name="テキスト ボックス 10">
            <a:extLst>
              <a:ext uri="{FF2B5EF4-FFF2-40B4-BE49-F238E27FC236}">
                <a16:creationId xmlns:a16="http://schemas.microsoft.com/office/drawing/2014/main" id="{9F3DB03C-2104-6F46-B699-07105C1DF13A}"/>
              </a:ext>
            </a:extLst>
          </p:cNvPr>
          <p:cNvSpPr txBox="1"/>
          <p:nvPr/>
        </p:nvSpPr>
        <p:spPr>
          <a:xfrm>
            <a:off x="2884152" y="3244334"/>
            <a:ext cx="420367" cy="369332"/>
          </a:xfrm>
          <a:prstGeom prst="rect">
            <a:avLst/>
          </a:prstGeom>
          <a:noFill/>
        </p:spPr>
        <p:txBody>
          <a:bodyPr wrap="square" rtlCol="0">
            <a:spAutoFit/>
          </a:bodyPr>
          <a:lstStyle/>
          <a:p>
            <a:r>
              <a:rPr kumimoji="1" lang="ja-JP" altLang="en-US"/>
              <a:t>⑤</a:t>
            </a:r>
          </a:p>
        </p:txBody>
      </p:sp>
      <p:sp>
        <p:nvSpPr>
          <p:cNvPr id="12" name="テキスト ボックス 11">
            <a:extLst>
              <a:ext uri="{FF2B5EF4-FFF2-40B4-BE49-F238E27FC236}">
                <a16:creationId xmlns:a16="http://schemas.microsoft.com/office/drawing/2014/main" id="{5EE2D6A3-37E3-CD48-B2AB-D13A201A79B1}"/>
              </a:ext>
            </a:extLst>
          </p:cNvPr>
          <p:cNvSpPr txBox="1"/>
          <p:nvPr/>
        </p:nvSpPr>
        <p:spPr>
          <a:xfrm>
            <a:off x="2884152" y="3905572"/>
            <a:ext cx="420367" cy="369332"/>
          </a:xfrm>
          <a:prstGeom prst="rect">
            <a:avLst/>
          </a:prstGeom>
          <a:noFill/>
        </p:spPr>
        <p:txBody>
          <a:bodyPr wrap="square" rtlCol="0">
            <a:spAutoFit/>
          </a:bodyPr>
          <a:lstStyle/>
          <a:p>
            <a:r>
              <a:rPr kumimoji="1" lang="ja-JP" altLang="en-US"/>
              <a:t>⑥</a:t>
            </a:r>
          </a:p>
        </p:txBody>
      </p:sp>
      <p:sp>
        <p:nvSpPr>
          <p:cNvPr id="13" name="テキスト ボックス 12">
            <a:extLst>
              <a:ext uri="{FF2B5EF4-FFF2-40B4-BE49-F238E27FC236}">
                <a16:creationId xmlns:a16="http://schemas.microsoft.com/office/drawing/2014/main" id="{12FBA4E0-3472-0C4B-9B35-A8FFCE66CF0B}"/>
              </a:ext>
            </a:extLst>
          </p:cNvPr>
          <p:cNvSpPr txBox="1"/>
          <p:nvPr/>
        </p:nvSpPr>
        <p:spPr>
          <a:xfrm>
            <a:off x="173455" y="4868321"/>
            <a:ext cx="420367" cy="369332"/>
          </a:xfrm>
          <a:prstGeom prst="rect">
            <a:avLst/>
          </a:prstGeom>
          <a:noFill/>
        </p:spPr>
        <p:txBody>
          <a:bodyPr wrap="square" rtlCol="0">
            <a:spAutoFit/>
          </a:bodyPr>
          <a:lstStyle/>
          <a:p>
            <a:r>
              <a:rPr lang="ja-JP" altLang="en-US"/>
              <a:t>⑦</a:t>
            </a:r>
            <a:endParaRPr kumimoji="1" lang="ja-JP" altLang="en-US"/>
          </a:p>
        </p:txBody>
      </p:sp>
      <p:sp>
        <p:nvSpPr>
          <p:cNvPr id="14" name="テキスト ボックス 13">
            <a:extLst>
              <a:ext uri="{FF2B5EF4-FFF2-40B4-BE49-F238E27FC236}">
                <a16:creationId xmlns:a16="http://schemas.microsoft.com/office/drawing/2014/main" id="{2C1A00EB-1D73-FE4D-B89C-52F7AF907AA5}"/>
              </a:ext>
            </a:extLst>
          </p:cNvPr>
          <p:cNvSpPr txBox="1"/>
          <p:nvPr/>
        </p:nvSpPr>
        <p:spPr>
          <a:xfrm>
            <a:off x="173455" y="5301766"/>
            <a:ext cx="420367" cy="369332"/>
          </a:xfrm>
          <a:prstGeom prst="rect">
            <a:avLst/>
          </a:prstGeom>
          <a:noFill/>
        </p:spPr>
        <p:txBody>
          <a:bodyPr wrap="square" rtlCol="0">
            <a:spAutoFit/>
          </a:bodyPr>
          <a:lstStyle/>
          <a:p>
            <a:r>
              <a:rPr lang="ja-JP" altLang="en-US"/>
              <a:t>⑧</a:t>
            </a:r>
            <a:endParaRPr kumimoji="1" lang="ja-JP" altLang="en-US"/>
          </a:p>
        </p:txBody>
      </p:sp>
      <p:sp>
        <p:nvSpPr>
          <p:cNvPr id="15" name="テキスト ボックス 14">
            <a:extLst>
              <a:ext uri="{FF2B5EF4-FFF2-40B4-BE49-F238E27FC236}">
                <a16:creationId xmlns:a16="http://schemas.microsoft.com/office/drawing/2014/main" id="{B6D65224-A064-A743-A91E-114BBB37A68E}"/>
              </a:ext>
            </a:extLst>
          </p:cNvPr>
          <p:cNvSpPr txBox="1"/>
          <p:nvPr/>
        </p:nvSpPr>
        <p:spPr>
          <a:xfrm>
            <a:off x="173455" y="5716116"/>
            <a:ext cx="420367" cy="369332"/>
          </a:xfrm>
          <a:prstGeom prst="rect">
            <a:avLst/>
          </a:prstGeom>
          <a:noFill/>
        </p:spPr>
        <p:txBody>
          <a:bodyPr wrap="square" rtlCol="0">
            <a:spAutoFit/>
          </a:bodyPr>
          <a:lstStyle/>
          <a:p>
            <a:r>
              <a:rPr lang="ja-JP" altLang="en-US"/>
              <a:t>⑨</a:t>
            </a:r>
            <a:endParaRPr kumimoji="1" lang="ja-JP" altLang="en-US"/>
          </a:p>
        </p:txBody>
      </p:sp>
      <p:sp>
        <p:nvSpPr>
          <p:cNvPr id="18" name="テキスト ボックス 17">
            <a:extLst>
              <a:ext uri="{FF2B5EF4-FFF2-40B4-BE49-F238E27FC236}">
                <a16:creationId xmlns:a16="http://schemas.microsoft.com/office/drawing/2014/main" id="{93BE49E8-D801-9D40-A378-96A6AA169957}"/>
              </a:ext>
            </a:extLst>
          </p:cNvPr>
          <p:cNvSpPr txBox="1"/>
          <p:nvPr/>
        </p:nvSpPr>
        <p:spPr>
          <a:xfrm>
            <a:off x="4882151" y="904750"/>
            <a:ext cx="7136394" cy="5770811"/>
          </a:xfrm>
          <a:prstGeom prst="rect">
            <a:avLst/>
          </a:prstGeom>
          <a:noFill/>
        </p:spPr>
        <p:txBody>
          <a:bodyPr wrap="square" rtlCol="0">
            <a:spAutoFit/>
          </a:bodyPr>
          <a:lstStyle/>
          <a:p>
            <a:r>
              <a:rPr lang="ja-JP" altLang="en-US">
                <a:latin typeface="+mn-ea"/>
              </a:rPr>
              <a:t>ブロック①</a:t>
            </a:r>
            <a:r>
              <a:rPr lang="en-US" altLang="ja-JP" dirty="0">
                <a:latin typeface="+mn-ea"/>
              </a:rPr>
              <a:t>② </a:t>
            </a:r>
            <a:r>
              <a:rPr lang="ja-JP" altLang="en-US">
                <a:latin typeface="+mn-ea"/>
              </a:rPr>
              <a:t>：移動に使うモーター「ポート</a:t>
            </a:r>
            <a:r>
              <a:rPr lang="en-US" altLang="ja-JP" dirty="0">
                <a:latin typeface="+mn-ea"/>
              </a:rPr>
              <a:t>:B</a:t>
            </a:r>
            <a:r>
              <a:rPr lang="ja-JP" altLang="en-US">
                <a:latin typeface="+mn-ea"/>
              </a:rPr>
              <a:t>と</a:t>
            </a:r>
            <a:r>
              <a:rPr lang="en-US" altLang="ja-JP" dirty="0">
                <a:latin typeface="+mn-ea"/>
              </a:rPr>
              <a:t>C</a:t>
            </a:r>
            <a:r>
              <a:rPr lang="ja-JP" altLang="en-US">
                <a:latin typeface="+mn-ea"/>
              </a:rPr>
              <a:t>」，移動スピード「</a:t>
            </a:r>
            <a:r>
              <a:rPr lang="en-US" altLang="ja-JP" dirty="0">
                <a:latin typeface="+mn-ea"/>
              </a:rPr>
              <a:t>50%</a:t>
            </a:r>
            <a:r>
              <a:rPr lang="ja-JP" altLang="en-US">
                <a:latin typeface="+mn-ea"/>
              </a:rPr>
              <a:t>」を設定しています．</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③</a:t>
            </a:r>
            <a:r>
              <a:rPr lang="ja-JP" altLang="en-US">
                <a:latin typeface="+mn-ea"/>
              </a:rPr>
              <a:t> ：ポート</a:t>
            </a:r>
            <a:r>
              <a:rPr lang="en-US" altLang="ja-JP" dirty="0">
                <a:latin typeface="+mn-ea"/>
              </a:rPr>
              <a:t>2</a:t>
            </a:r>
            <a:r>
              <a:rPr lang="ja-JP" altLang="en-US">
                <a:latin typeface="+mn-ea"/>
              </a:rPr>
              <a:t>に接続したカラーセンサが黒を検知するまで枠内の処理を繰り返します．</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④</a:t>
            </a:r>
            <a:r>
              <a:rPr lang="ja-JP" altLang="en-US">
                <a:latin typeface="+mn-ea"/>
              </a:rPr>
              <a:t>：ポート</a:t>
            </a:r>
            <a:r>
              <a:rPr lang="en-US" altLang="ja-JP" dirty="0">
                <a:latin typeface="+mn-ea"/>
              </a:rPr>
              <a:t>3</a:t>
            </a:r>
            <a:r>
              <a:rPr lang="ja-JP" altLang="en-US">
                <a:latin typeface="+mn-ea"/>
              </a:rPr>
              <a:t>に接続したカラーセンサが黒を検知しているか否かを判断します．</a:t>
            </a:r>
            <a:endParaRPr lang="en-US" altLang="ja-JP" dirty="0">
              <a:latin typeface="+mn-ea"/>
            </a:endParaRPr>
          </a:p>
          <a:p>
            <a:r>
              <a:rPr lang="ja-JP" altLang="en-US">
                <a:latin typeface="+mn-ea"/>
              </a:rPr>
              <a:t>ブロック</a:t>
            </a:r>
            <a:r>
              <a:rPr lang="en-US" altLang="ja-JP" dirty="0">
                <a:latin typeface="+mn-ea"/>
              </a:rPr>
              <a:t>⑤</a:t>
            </a:r>
            <a:r>
              <a:rPr lang="ja-JP" altLang="en-US">
                <a:latin typeface="+mn-ea"/>
              </a:rPr>
              <a:t>⑥：ブロック</a:t>
            </a:r>
            <a:r>
              <a:rPr lang="en-US" altLang="ja-JP" dirty="0">
                <a:latin typeface="+mn-ea"/>
              </a:rPr>
              <a:t>4</a:t>
            </a:r>
            <a:r>
              <a:rPr lang="ja-JP" altLang="en-US">
                <a:latin typeface="+mn-ea"/>
              </a:rPr>
              <a:t>で黒を検知していれば，ステアリングを左</a:t>
            </a:r>
            <a:r>
              <a:rPr lang="en-US" altLang="ja-JP" dirty="0">
                <a:latin typeface="+mn-ea"/>
              </a:rPr>
              <a:t>(-30)</a:t>
            </a:r>
            <a:r>
              <a:rPr lang="ja-JP" altLang="en-US">
                <a:latin typeface="+mn-ea"/>
              </a:rPr>
              <a:t>に切って移動を開始します．検知していなければ右</a:t>
            </a:r>
            <a:r>
              <a:rPr lang="en-US" altLang="ja-JP" dirty="0">
                <a:latin typeface="+mn-ea"/>
              </a:rPr>
              <a:t>(30)</a:t>
            </a:r>
            <a:r>
              <a:rPr lang="ja-JP" altLang="en-US">
                <a:latin typeface="+mn-ea"/>
              </a:rPr>
              <a:t>に切って移動を開始します．</a:t>
            </a:r>
            <a:endParaRPr lang="en-US" altLang="ja-JP" dirty="0">
              <a:latin typeface="+mn-ea"/>
            </a:endParaRPr>
          </a:p>
          <a:p>
            <a:r>
              <a:rPr lang="ja-JP" altLang="en-US">
                <a:latin typeface="+mn-ea"/>
              </a:rPr>
              <a:t>（ブロック④</a:t>
            </a:r>
            <a:r>
              <a:rPr lang="en-US" altLang="ja-JP" dirty="0">
                <a:latin typeface="+mn-ea"/>
              </a:rPr>
              <a:t>-</a:t>
            </a:r>
            <a:r>
              <a:rPr lang="ja-JP" altLang="en-US">
                <a:latin typeface="+mn-ea"/>
              </a:rPr>
              <a:t>⑥で，</a:t>
            </a:r>
            <a:r>
              <a:rPr lang="en-US" altLang="ja-JP" dirty="0">
                <a:latin typeface="+mn-ea"/>
              </a:rPr>
              <a:t>ON-OFF</a:t>
            </a:r>
            <a:r>
              <a:rPr lang="ja-JP" altLang="en-US">
                <a:latin typeface="+mn-ea"/>
              </a:rPr>
              <a:t>制御のライントレース動作を行います）</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⑦</a:t>
            </a:r>
            <a:r>
              <a:rPr lang="ja-JP" altLang="en-US">
                <a:latin typeface="+mn-ea"/>
              </a:rPr>
              <a:t>：モータ停止時「位置を維持」を設定します．（デフォルト値が「位置を維持」なので，このブロックはなくても構いません）</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⑧</a:t>
            </a:r>
            <a:r>
              <a:rPr lang="ja-JP" altLang="en-US">
                <a:latin typeface="+mn-ea"/>
              </a:rPr>
              <a:t>：移動を停止します．</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⑨</a:t>
            </a:r>
            <a:r>
              <a:rPr lang="ja-JP" altLang="en-US">
                <a:latin typeface="+mn-ea"/>
              </a:rPr>
              <a:t>：ステアリングを右最大</a:t>
            </a:r>
            <a:r>
              <a:rPr lang="en-US" altLang="ja-JP" dirty="0">
                <a:latin typeface="+mn-ea"/>
              </a:rPr>
              <a:t>(100)</a:t>
            </a:r>
            <a:r>
              <a:rPr lang="ja-JP" altLang="en-US">
                <a:latin typeface="+mn-ea"/>
              </a:rPr>
              <a:t>にして，モータを</a:t>
            </a:r>
            <a:r>
              <a:rPr lang="en-US" altLang="ja-JP" dirty="0">
                <a:latin typeface="+mn-ea"/>
              </a:rPr>
              <a:t>180</a:t>
            </a:r>
            <a:r>
              <a:rPr lang="ja-JP" altLang="en-US">
                <a:latin typeface="+mn-ea"/>
              </a:rPr>
              <a:t>度回転（半回転）させます．（綺麗に</a:t>
            </a:r>
            <a:r>
              <a:rPr lang="en-US" altLang="ja-JP" dirty="0">
                <a:latin typeface="+mn-ea"/>
              </a:rPr>
              <a:t>90</a:t>
            </a:r>
            <a:r>
              <a:rPr lang="ja-JP" altLang="en-US">
                <a:latin typeface="+mn-ea"/>
              </a:rPr>
              <a:t>度回転するように値を微調整してください）</a:t>
            </a:r>
            <a:endParaRPr lang="ja-JP" altLang="en-US"/>
          </a:p>
        </p:txBody>
      </p:sp>
    </p:spTree>
    <p:extLst>
      <p:ext uri="{BB962C8B-B14F-4D97-AF65-F5344CB8AC3E}">
        <p14:creationId xmlns:p14="http://schemas.microsoft.com/office/powerpoint/2010/main" val="285655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4C9F1931-2145-4BD3-AB39-762259B34089}"/>
              </a:ext>
            </a:extLst>
          </p:cNvPr>
          <p:cNvSpPr>
            <a:spLocks noGrp="1"/>
          </p:cNvSpPr>
          <p:nvPr>
            <p:ph idx="1"/>
          </p:nvPr>
        </p:nvSpPr>
        <p:spPr>
          <a:xfrm>
            <a:off x="180980" y="1179334"/>
            <a:ext cx="5816059" cy="5334050"/>
          </a:xfrm>
          <a:ln>
            <a:solidFill>
              <a:schemeClr val="bg1">
                <a:lumMod val="75000"/>
              </a:schemeClr>
            </a:solidFill>
          </a:ln>
        </p:spPr>
        <p:txBody>
          <a:bodyPr>
            <a:noAutofit/>
          </a:bodyPr>
          <a:lstStyle/>
          <a:p>
            <a:pPr marL="0" indent="0">
              <a:lnSpc>
                <a:spcPts val="1300"/>
              </a:lnSpc>
              <a:buNone/>
            </a:pP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usr</a:t>
            </a:r>
            <a:r>
              <a:rPr lang="en-US" altLang="ja-JP" sz="1600" dirty="0">
                <a:latin typeface="Consolas" panose="020B0609020204030204" pitchFamily="49" charset="0"/>
                <a:cs typeface="Consolas" panose="020B0609020204030204" pitchFamily="49" charset="0"/>
              </a:rPr>
              <a:t>/bin/env </a:t>
            </a:r>
            <a:r>
              <a:rPr lang="en-US" altLang="ja-JP" sz="1600" dirty="0" err="1">
                <a:latin typeface="Consolas" panose="020B0609020204030204" pitchFamily="49" charset="0"/>
                <a:cs typeface="Consolas" panose="020B0609020204030204" pitchFamily="49" charset="0"/>
              </a:rPr>
              <a:t>pybricks-micropython</a:t>
            </a:r>
            <a:endParaRPr lang="en-US" altLang="ja-JP" sz="1600" dirty="0">
              <a:latin typeface="Consolas" panose="020B0609020204030204" pitchFamily="49" charset="0"/>
              <a:cs typeface="Consolas" panose="020B0609020204030204" pitchFamily="49" charset="0"/>
            </a:endParaRP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from common import *</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err="1">
                <a:latin typeface="Consolas" panose="020B0609020204030204" pitchFamily="49" charset="0"/>
                <a:cs typeface="Consolas" panose="020B0609020204030204" pitchFamily="49" charset="0"/>
              </a:rPr>
              <a:t>left_motor</a:t>
            </a:r>
            <a:r>
              <a:rPr lang="en-US" altLang="ja-JP" sz="1600" dirty="0">
                <a:latin typeface="Consolas" panose="020B0609020204030204" pitchFamily="49" charset="0"/>
                <a:cs typeface="Consolas" panose="020B0609020204030204" pitchFamily="49" charset="0"/>
              </a:rPr>
              <a:t> = Motor(</a:t>
            </a:r>
            <a:r>
              <a:rPr lang="en-US" altLang="ja-JP" sz="1600" dirty="0" err="1">
                <a:latin typeface="Consolas" panose="020B0609020204030204" pitchFamily="49" charset="0"/>
                <a:cs typeface="Consolas" panose="020B0609020204030204" pitchFamily="49" charset="0"/>
              </a:rPr>
              <a:t>Port.B</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err="1">
                <a:latin typeface="Consolas" panose="020B0609020204030204" pitchFamily="49" charset="0"/>
                <a:cs typeface="Consolas" panose="020B0609020204030204" pitchFamily="49" charset="0"/>
              </a:rPr>
              <a:t>right_motor</a:t>
            </a:r>
            <a:r>
              <a:rPr lang="en-US" altLang="ja-JP" sz="1600" dirty="0">
                <a:latin typeface="Consolas" panose="020B0609020204030204" pitchFamily="49" charset="0"/>
                <a:cs typeface="Consolas" panose="020B0609020204030204" pitchFamily="49" charset="0"/>
              </a:rPr>
              <a:t> = Motor(</a:t>
            </a:r>
            <a:r>
              <a:rPr lang="en-US" altLang="ja-JP" sz="1600" dirty="0" err="1">
                <a:latin typeface="Consolas" panose="020B0609020204030204" pitchFamily="49" charset="0"/>
                <a:cs typeface="Consolas" panose="020B0609020204030204" pitchFamily="49" charset="0"/>
              </a:rPr>
              <a:t>Port.C</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err="1">
                <a:latin typeface="Consolas" panose="020B0609020204030204" pitchFamily="49" charset="0"/>
                <a:cs typeface="Consolas" panose="020B0609020204030204" pitchFamily="49" charset="0"/>
              </a:rPr>
              <a:t>wheel_diameter</a:t>
            </a:r>
            <a:r>
              <a:rPr lang="en-US" altLang="ja-JP" sz="1600" dirty="0">
                <a:latin typeface="Consolas" panose="020B0609020204030204" pitchFamily="49" charset="0"/>
                <a:cs typeface="Consolas" panose="020B0609020204030204" pitchFamily="49" charset="0"/>
              </a:rPr>
              <a:t> = 56</a:t>
            </a:r>
          </a:p>
          <a:p>
            <a:pPr marL="0" indent="0">
              <a:lnSpc>
                <a:spcPts val="1300"/>
              </a:lnSpc>
              <a:buNone/>
            </a:pPr>
            <a:r>
              <a:rPr lang="en-US" altLang="ja-JP" sz="1600" dirty="0" err="1">
                <a:latin typeface="Consolas" panose="020B0609020204030204" pitchFamily="49" charset="0"/>
                <a:cs typeface="Consolas" panose="020B0609020204030204" pitchFamily="49" charset="0"/>
              </a:rPr>
              <a:t>axle_track</a:t>
            </a:r>
            <a:r>
              <a:rPr lang="en-US" altLang="ja-JP" sz="1600" dirty="0">
                <a:latin typeface="Consolas" panose="020B0609020204030204" pitchFamily="49" charset="0"/>
                <a:cs typeface="Consolas" panose="020B0609020204030204" pitchFamily="49" charset="0"/>
              </a:rPr>
              <a:t> =123</a:t>
            </a:r>
          </a:p>
          <a:p>
            <a:pPr marL="0" indent="0">
              <a:lnSpc>
                <a:spcPts val="1300"/>
              </a:lnSpc>
              <a:buNone/>
            </a:pPr>
            <a:r>
              <a:rPr lang="en-US" altLang="ja-JP" sz="1600" dirty="0">
                <a:latin typeface="Consolas" panose="020B0609020204030204" pitchFamily="49" charset="0"/>
                <a:cs typeface="Consolas" panose="020B0609020204030204" pitchFamily="49" charset="0"/>
              </a:rPr>
              <a:t>robot = </a:t>
            </a:r>
            <a:r>
              <a:rPr lang="en-US" altLang="ja-JP" sz="1600" dirty="0" err="1">
                <a:latin typeface="Consolas" panose="020B0609020204030204" pitchFamily="49" charset="0"/>
                <a:cs typeface="Consolas" panose="020B0609020204030204" pitchFamily="49" charset="0"/>
              </a:rPr>
              <a:t>DriveBase</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left_motor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right_motor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wheel_diameter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axle_track</a:t>
            </a:r>
            <a:r>
              <a:rPr lang="en-US" altLang="ja-JP" sz="1600" dirty="0">
                <a:latin typeface="Consolas" panose="020B0609020204030204" pitchFamily="49" charset="0"/>
                <a:cs typeface="Consolas" panose="020B0609020204030204" pitchFamily="49" charset="0"/>
              </a:rPr>
              <a:t>)</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color_sensor_1 = </a:t>
            </a:r>
            <a:r>
              <a:rPr lang="en-US" altLang="ja-JP" sz="1600" dirty="0" err="1">
                <a:latin typeface="Consolas" panose="020B0609020204030204" pitchFamily="49" charset="0"/>
                <a:cs typeface="Consolas" panose="020B0609020204030204" pitchFamily="49" charset="0"/>
              </a:rPr>
              <a:t>ColorSensor</a:t>
            </a:r>
            <a:r>
              <a:rPr lang="en-US" altLang="ja-JP" sz="1600" dirty="0">
                <a:latin typeface="Consolas" panose="020B0609020204030204" pitchFamily="49" charset="0"/>
                <a:cs typeface="Consolas" panose="020B0609020204030204" pitchFamily="49" charset="0"/>
              </a:rPr>
              <a:t>(Port.S3)</a:t>
            </a:r>
          </a:p>
          <a:p>
            <a:pPr marL="0" indent="0">
              <a:lnSpc>
                <a:spcPts val="1300"/>
              </a:lnSpc>
              <a:buNone/>
            </a:pPr>
            <a:r>
              <a:rPr lang="en-US" altLang="ja-JP" sz="1600" dirty="0">
                <a:latin typeface="Consolas" panose="020B0609020204030204" pitchFamily="49" charset="0"/>
                <a:cs typeface="Consolas" panose="020B0609020204030204" pitchFamily="49" charset="0"/>
              </a:rPr>
              <a:t>color_sensor_2 = </a:t>
            </a:r>
            <a:r>
              <a:rPr lang="en-US" altLang="ja-JP" sz="1600" dirty="0" err="1">
                <a:latin typeface="Consolas" panose="020B0609020204030204" pitchFamily="49" charset="0"/>
                <a:cs typeface="Consolas" panose="020B0609020204030204" pitchFamily="49" charset="0"/>
              </a:rPr>
              <a:t>ColorSensor</a:t>
            </a:r>
            <a:r>
              <a:rPr lang="en-US" altLang="ja-JP" sz="1600" dirty="0">
                <a:latin typeface="Consolas" panose="020B0609020204030204" pitchFamily="49" charset="0"/>
                <a:cs typeface="Consolas" panose="020B0609020204030204" pitchFamily="49" charset="0"/>
              </a:rPr>
              <a:t>(Port.S2)</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while True:</a:t>
            </a:r>
          </a:p>
          <a:p>
            <a:pPr marL="0" indent="0">
              <a:lnSpc>
                <a:spcPts val="1300"/>
              </a:lnSpc>
              <a:buNone/>
            </a:pPr>
            <a:r>
              <a:rPr lang="en-US" altLang="ja-JP" sz="1600" dirty="0">
                <a:latin typeface="Consolas" panose="020B0609020204030204" pitchFamily="49" charset="0"/>
                <a:cs typeface="Consolas" panose="020B0609020204030204" pitchFamily="49" charset="0"/>
              </a:rPr>
              <a:t>    if color_sensor_2.color() == </a:t>
            </a:r>
            <a:r>
              <a:rPr lang="en-US" altLang="ja-JP" sz="1600" dirty="0" err="1">
                <a:latin typeface="Consolas" panose="020B0609020204030204" pitchFamily="49" charset="0"/>
                <a:cs typeface="Consolas" panose="020B0609020204030204" pitchFamily="49" charset="0"/>
              </a:rPr>
              <a:t>Color.BLACK</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a:latin typeface="Consolas" panose="020B0609020204030204" pitchFamily="49" charset="0"/>
                <a:cs typeface="Consolas" panose="020B0609020204030204" pitchFamily="49" charset="0"/>
              </a:rPr>
              <a:t>        break</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    if color_sensor_1.color() == </a:t>
            </a:r>
            <a:r>
              <a:rPr lang="en-US" altLang="ja-JP" sz="1600" dirty="0" err="1">
                <a:latin typeface="Consolas" panose="020B0609020204030204" pitchFamily="49" charset="0"/>
                <a:cs typeface="Consolas" panose="020B0609020204030204" pitchFamily="49" charset="0"/>
              </a:rPr>
              <a:t>Color.BLACK</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robot.drive</a:t>
            </a:r>
            <a:r>
              <a:rPr lang="en-US" altLang="ja-JP" sz="1600" dirty="0">
                <a:latin typeface="Consolas" panose="020B0609020204030204" pitchFamily="49" charset="0"/>
                <a:cs typeface="Consolas" panose="020B0609020204030204" pitchFamily="49" charset="0"/>
              </a:rPr>
              <a:t>(50, 30)</a:t>
            </a:r>
          </a:p>
          <a:p>
            <a:pPr marL="0" indent="0">
              <a:lnSpc>
                <a:spcPts val="1300"/>
              </a:lnSpc>
              <a:buNone/>
            </a:pPr>
            <a:r>
              <a:rPr lang="en-US" altLang="ja-JP" sz="1600" dirty="0">
                <a:latin typeface="Consolas" panose="020B0609020204030204" pitchFamily="49" charset="0"/>
                <a:cs typeface="Consolas" panose="020B0609020204030204" pitchFamily="49" charset="0"/>
              </a:rPr>
              <a:t>    else:</a:t>
            </a:r>
          </a:p>
          <a:p>
            <a:pPr marL="0" indent="0">
              <a:lnSpc>
                <a:spcPts val="1300"/>
              </a:lnSpc>
              <a:buNone/>
            </a:pP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robot.drive</a:t>
            </a:r>
            <a:r>
              <a:rPr lang="en-US" altLang="ja-JP" sz="1600" dirty="0">
                <a:latin typeface="Consolas" panose="020B0609020204030204" pitchFamily="49" charset="0"/>
                <a:cs typeface="Consolas" panose="020B0609020204030204" pitchFamily="49" charset="0"/>
              </a:rPr>
              <a:t>(50, -30)</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err="1">
                <a:latin typeface="Consolas" panose="020B0609020204030204" pitchFamily="49" charset="0"/>
                <a:cs typeface="Consolas" panose="020B0609020204030204" pitchFamily="49" charset="0"/>
              </a:rPr>
              <a:t>robot.stop</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Stop.BRAKE</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err="1">
                <a:latin typeface="Consolas" panose="020B0609020204030204" pitchFamily="49" charset="0"/>
                <a:cs typeface="Consolas" panose="020B0609020204030204" pitchFamily="49" charset="0"/>
              </a:rPr>
              <a:t>robot.drive_time</a:t>
            </a:r>
            <a:r>
              <a:rPr lang="en-US" altLang="ja-JP" sz="1600" dirty="0">
                <a:latin typeface="Consolas" panose="020B0609020204030204" pitchFamily="49" charset="0"/>
                <a:cs typeface="Consolas" panose="020B0609020204030204" pitchFamily="49" charset="0"/>
              </a:rPr>
              <a:t>(0, 360, 300)</a:t>
            </a:r>
          </a:p>
        </p:txBody>
      </p:sp>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11</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normAutofit/>
          </a:bodyPr>
          <a:lstStyle/>
          <a:p>
            <a:r>
              <a:rPr lang="en-US" altLang="ja-JP" dirty="0" err="1"/>
              <a:t>microPython</a:t>
            </a:r>
            <a:endParaRPr lang="ja-JP" altLang="en-US"/>
          </a:p>
        </p:txBody>
      </p:sp>
      <p:sp>
        <p:nvSpPr>
          <p:cNvPr id="2" name="テキスト ボックス 1">
            <a:extLst>
              <a:ext uri="{FF2B5EF4-FFF2-40B4-BE49-F238E27FC236}">
                <a16:creationId xmlns:a16="http://schemas.microsoft.com/office/drawing/2014/main" id="{45F52567-ABE9-284F-B0A2-56343699C516}"/>
              </a:ext>
            </a:extLst>
          </p:cNvPr>
          <p:cNvSpPr txBox="1"/>
          <p:nvPr/>
        </p:nvSpPr>
        <p:spPr>
          <a:xfrm>
            <a:off x="180980" y="717669"/>
            <a:ext cx="514885" cy="461665"/>
          </a:xfrm>
          <a:prstGeom prst="rect">
            <a:avLst/>
          </a:prstGeom>
          <a:noFill/>
        </p:spPr>
        <p:txBody>
          <a:bodyPr wrap="none" rtlCol="0">
            <a:spAutoFit/>
          </a:bodyPr>
          <a:lstStyle/>
          <a:p>
            <a:r>
              <a:rPr kumimoji="1" lang="en-US" altLang="ja-JP" sz="2400" dirty="0"/>
              <a:t>V1</a:t>
            </a:r>
            <a:endParaRPr kumimoji="1" lang="ja-JP" altLang="en-US" sz="2400"/>
          </a:p>
        </p:txBody>
      </p:sp>
      <p:sp>
        <p:nvSpPr>
          <p:cNvPr id="7" name="コンテンツ プレースホルダー 5">
            <a:extLst>
              <a:ext uri="{FF2B5EF4-FFF2-40B4-BE49-F238E27FC236}">
                <a16:creationId xmlns:a16="http://schemas.microsoft.com/office/drawing/2014/main" id="{D60A796C-C487-A146-9731-CE281B939696}"/>
              </a:ext>
            </a:extLst>
          </p:cNvPr>
          <p:cNvSpPr txBox="1">
            <a:spLocks/>
          </p:cNvSpPr>
          <p:nvPr/>
        </p:nvSpPr>
        <p:spPr>
          <a:xfrm>
            <a:off x="6194963" y="1179334"/>
            <a:ext cx="5816059" cy="5334050"/>
          </a:xfrm>
          <a:prstGeom prst="rect">
            <a:avLst/>
          </a:prstGeom>
          <a:ln>
            <a:solidFill>
              <a:schemeClr val="bg1">
                <a:lumMod val="75000"/>
              </a:schemeClr>
            </a:solidFill>
          </a:ln>
        </p:spPr>
        <p:txBody>
          <a:bodyPr vert="horz" lIns="91440" tIns="45720" rIns="91440" bIns="45720" rtlCol="0">
            <a:no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nSpc>
                <a:spcPts val="1300"/>
              </a:lnSpc>
              <a:buNone/>
            </a:pP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usr</a:t>
            </a:r>
            <a:r>
              <a:rPr lang="en-US" altLang="ja-JP" sz="1600" dirty="0">
                <a:latin typeface="Consolas" panose="020B0609020204030204" pitchFamily="49" charset="0"/>
                <a:cs typeface="Consolas" panose="020B0609020204030204" pitchFamily="49" charset="0"/>
              </a:rPr>
              <a:t>/bin/env </a:t>
            </a:r>
            <a:r>
              <a:rPr lang="en-US" altLang="ja-JP" sz="1600" dirty="0" err="1">
                <a:latin typeface="Consolas" panose="020B0609020204030204" pitchFamily="49" charset="0"/>
                <a:cs typeface="Consolas" panose="020B0609020204030204" pitchFamily="49" charset="0"/>
              </a:rPr>
              <a:t>pybricks-micropython</a:t>
            </a:r>
            <a:endParaRPr lang="en-US" altLang="ja-JP" sz="1600" dirty="0">
              <a:latin typeface="Consolas" panose="020B0609020204030204" pitchFamily="49" charset="0"/>
              <a:cs typeface="Consolas" panose="020B0609020204030204" pitchFamily="49" charset="0"/>
            </a:endParaRP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from common import *</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err="1">
                <a:latin typeface="Consolas" panose="020B0609020204030204" pitchFamily="49" charset="0"/>
                <a:cs typeface="Consolas" panose="020B0609020204030204" pitchFamily="49" charset="0"/>
              </a:rPr>
              <a:t>left_motor</a:t>
            </a:r>
            <a:r>
              <a:rPr lang="en-US" altLang="ja-JP" sz="1600" dirty="0">
                <a:latin typeface="Consolas" panose="020B0609020204030204" pitchFamily="49" charset="0"/>
                <a:cs typeface="Consolas" panose="020B0609020204030204" pitchFamily="49" charset="0"/>
              </a:rPr>
              <a:t> = Motor(</a:t>
            </a:r>
            <a:r>
              <a:rPr lang="en-US" altLang="ja-JP" sz="1600" dirty="0" err="1">
                <a:latin typeface="Consolas" panose="020B0609020204030204" pitchFamily="49" charset="0"/>
                <a:cs typeface="Consolas" panose="020B0609020204030204" pitchFamily="49" charset="0"/>
              </a:rPr>
              <a:t>Port.B</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err="1">
                <a:latin typeface="Consolas" panose="020B0609020204030204" pitchFamily="49" charset="0"/>
                <a:cs typeface="Consolas" panose="020B0609020204030204" pitchFamily="49" charset="0"/>
              </a:rPr>
              <a:t>right_motor</a:t>
            </a:r>
            <a:r>
              <a:rPr lang="en-US" altLang="ja-JP" sz="1600" dirty="0">
                <a:latin typeface="Consolas" panose="020B0609020204030204" pitchFamily="49" charset="0"/>
                <a:cs typeface="Consolas" panose="020B0609020204030204" pitchFamily="49" charset="0"/>
              </a:rPr>
              <a:t> = Motor(</a:t>
            </a:r>
            <a:r>
              <a:rPr lang="en-US" altLang="ja-JP" sz="1600" dirty="0" err="1">
                <a:latin typeface="Consolas" panose="020B0609020204030204" pitchFamily="49" charset="0"/>
                <a:cs typeface="Consolas" panose="020B0609020204030204" pitchFamily="49" charset="0"/>
              </a:rPr>
              <a:t>Port.C</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err="1">
                <a:latin typeface="Consolas" panose="020B0609020204030204" pitchFamily="49" charset="0"/>
                <a:cs typeface="Consolas" panose="020B0609020204030204" pitchFamily="49" charset="0"/>
              </a:rPr>
              <a:t>wheel_diameter</a:t>
            </a:r>
            <a:r>
              <a:rPr lang="en-US" altLang="ja-JP" sz="1600" dirty="0">
                <a:latin typeface="Consolas" panose="020B0609020204030204" pitchFamily="49" charset="0"/>
                <a:cs typeface="Consolas" panose="020B0609020204030204" pitchFamily="49" charset="0"/>
              </a:rPr>
              <a:t> = 56</a:t>
            </a:r>
          </a:p>
          <a:p>
            <a:pPr marL="0" indent="0">
              <a:lnSpc>
                <a:spcPts val="1300"/>
              </a:lnSpc>
              <a:buNone/>
            </a:pPr>
            <a:r>
              <a:rPr lang="en-US" altLang="ja-JP" sz="1600" dirty="0" err="1">
                <a:latin typeface="Consolas" panose="020B0609020204030204" pitchFamily="49" charset="0"/>
                <a:cs typeface="Consolas" panose="020B0609020204030204" pitchFamily="49" charset="0"/>
              </a:rPr>
              <a:t>axle_track</a:t>
            </a:r>
            <a:r>
              <a:rPr lang="en-US" altLang="ja-JP" sz="1600" dirty="0">
                <a:latin typeface="Consolas" panose="020B0609020204030204" pitchFamily="49" charset="0"/>
                <a:cs typeface="Consolas" panose="020B0609020204030204" pitchFamily="49" charset="0"/>
              </a:rPr>
              <a:t> =123</a:t>
            </a:r>
          </a:p>
          <a:p>
            <a:pPr marL="0" indent="0">
              <a:lnSpc>
                <a:spcPts val="1300"/>
              </a:lnSpc>
              <a:buNone/>
            </a:pPr>
            <a:r>
              <a:rPr lang="en-US" altLang="ja-JP" sz="1600" dirty="0">
                <a:latin typeface="Consolas" panose="020B0609020204030204" pitchFamily="49" charset="0"/>
                <a:cs typeface="Consolas" panose="020B0609020204030204" pitchFamily="49" charset="0"/>
              </a:rPr>
              <a:t>robot = </a:t>
            </a:r>
            <a:r>
              <a:rPr lang="en-US" altLang="ja-JP" sz="1600" dirty="0" err="1">
                <a:latin typeface="Consolas" panose="020B0609020204030204" pitchFamily="49" charset="0"/>
                <a:cs typeface="Consolas" panose="020B0609020204030204" pitchFamily="49" charset="0"/>
              </a:rPr>
              <a:t>DriveBase</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left_motor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right_motor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wheel_diameter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axle_track</a:t>
            </a:r>
            <a:r>
              <a:rPr lang="en-US" altLang="ja-JP" sz="1600" dirty="0">
                <a:latin typeface="Consolas" panose="020B0609020204030204" pitchFamily="49" charset="0"/>
                <a:cs typeface="Consolas" panose="020B0609020204030204" pitchFamily="49" charset="0"/>
              </a:rPr>
              <a:t>)</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color_sensor_1 = </a:t>
            </a:r>
            <a:r>
              <a:rPr lang="en-US" altLang="ja-JP" sz="1600" dirty="0" err="1">
                <a:latin typeface="Consolas" panose="020B0609020204030204" pitchFamily="49" charset="0"/>
                <a:cs typeface="Consolas" panose="020B0609020204030204" pitchFamily="49" charset="0"/>
              </a:rPr>
              <a:t>ColorSensor</a:t>
            </a:r>
            <a:r>
              <a:rPr lang="en-US" altLang="ja-JP" sz="1600" dirty="0">
                <a:latin typeface="Consolas" panose="020B0609020204030204" pitchFamily="49" charset="0"/>
                <a:cs typeface="Consolas" panose="020B0609020204030204" pitchFamily="49" charset="0"/>
              </a:rPr>
              <a:t>(Port.S3)</a:t>
            </a:r>
          </a:p>
          <a:p>
            <a:pPr marL="0" indent="0">
              <a:lnSpc>
                <a:spcPts val="1300"/>
              </a:lnSpc>
              <a:buNone/>
            </a:pPr>
            <a:r>
              <a:rPr lang="en-US" altLang="ja-JP" sz="1600" dirty="0">
                <a:latin typeface="Consolas" panose="020B0609020204030204" pitchFamily="49" charset="0"/>
                <a:cs typeface="Consolas" panose="020B0609020204030204" pitchFamily="49" charset="0"/>
              </a:rPr>
              <a:t>color_sensor_2 = </a:t>
            </a:r>
            <a:r>
              <a:rPr lang="en-US" altLang="ja-JP" sz="1600" dirty="0" err="1">
                <a:latin typeface="Consolas" panose="020B0609020204030204" pitchFamily="49" charset="0"/>
                <a:cs typeface="Consolas" panose="020B0609020204030204" pitchFamily="49" charset="0"/>
              </a:rPr>
              <a:t>ColorSensor</a:t>
            </a:r>
            <a:r>
              <a:rPr lang="en-US" altLang="ja-JP" sz="1600" dirty="0">
                <a:latin typeface="Consolas" panose="020B0609020204030204" pitchFamily="49" charset="0"/>
                <a:cs typeface="Consolas" panose="020B0609020204030204" pitchFamily="49" charset="0"/>
              </a:rPr>
              <a:t>(Port.S2)</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while True:</a:t>
            </a:r>
          </a:p>
          <a:p>
            <a:pPr marL="0" indent="0">
              <a:lnSpc>
                <a:spcPts val="1300"/>
              </a:lnSpc>
              <a:buNone/>
            </a:pPr>
            <a:r>
              <a:rPr lang="en-US" altLang="ja-JP" sz="1600" dirty="0">
                <a:latin typeface="Consolas" panose="020B0609020204030204" pitchFamily="49" charset="0"/>
                <a:cs typeface="Consolas" panose="020B0609020204030204" pitchFamily="49" charset="0"/>
              </a:rPr>
              <a:t>    if color_sensor_2.color() == </a:t>
            </a:r>
            <a:r>
              <a:rPr lang="en-US" altLang="ja-JP" sz="1600" dirty="0" err="1">
                <a:latin typeface="Consolas" panose="020B0609020204030204" pitchFamily="49" charset="0"/>
                <a:cs typeface="Consolas" panose="020B0609020204030204" pitchFamily="49" charset="0"/>
              </a:rPr>
              <a:t>Color.BLACK</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a:latin typeface="Consolas" panose="020B0609020204030204" pitchFamily="49" charset="0"/>
                <a:cs typeface="Consolas" panose="020B0609020204030204" pitchFamily="49" charset="0"/>
              </a:rPr>
              <a:t>        break</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    if color_sensor_1.color() == </a:t>
            </a:r>
            <a:r>
              <a:rPr lang="en-US" altLang="ja-JP" sz="1600" dirty="0" err="1">
                <a:latin typeface="Consolas" panose="020B0609020204030204" pitchFamily="49" charset="0"/>
                <a:cs typeface="Consolas" panose="020B0609020204030204" pitchFamily="49" charset="0"/>
              </a:rPr>
              <a:t>Color.BLACK</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robot.drive</a:t>
            </a:r>
            <a:r>
              <a:rPr lang="en-US" altLang="ja-JP" sz="1600" dirty="0">
                <a:latin typeface="Consolas" panose="020B0609020204030204" pitchFamily="49" charset="0"/>
                <a:cs typeface="Consolas" panose="020B0609020204030204" pitchFamily="49" charset="0"/>
              </a:rPr>
              <a:t>(50, 30)</a:t>
            </a:r>
          </a:p>
          <a:p>
            <a:pPr marL="0" indent="0">
              <a:lnSpc>
                <a:spcPts val="1300"/>
              </a:lnSpc>
              <a:buNone/>
            </a:pPr>
            <a:r>
              <a:rPr lang="en-US" altLang="ja-JP" sz="1600" dirty="0">
                <a:latin typeface="Consolas" panose="020B0609020204030204" pitchFamily="49" charset="0"/>
                <a:cs typeface="Consolas" panose="020B0609020204030204" pitchFamily="49" charset="0"/>
              </a:rPr>
              <a:t>    else:</a:t>
            </a:r>
          </a:p>
          <a:p>
            <a:pPr marL="0" indent="0">
              <a:lnSpc>
                <a:spcPts val="1300"/>
              </a:lnSpc>
              <a:buNone/>
            </a:pP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robot.drive</a:t>
            </a:r>
            <a:r>
              <a:rPr lang="en-US" altLang="ja-JP" sz="1600" dirty="0">
                <a:latin typeface="Consolas" panose="020B0609020204030204" pitchFamily="49" charset="0"/>
                <a:cs typeface="Consolas" panose="020B0609020204030204" pitchFamily="49" charset="0"/>
              </a:rPr>
              <a:t>(50, -30)</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err="1">
                <a:latin typeface="Consolas" panose="020B0609020204030204" pitchFamily="49" charset="0"/>
                <a:cs typeface="Consolas" panose="020B0609020204030204" pitchFamily="49" charset="0"/>
              </a:rPr>
              <a:t>robot.stop</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Stop.BRAKE</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err="1">
                <a:solidFill>
                  <a:srgbClr val="0432FF"/>
                </a:solidFill>
                <a:latin typeface="Consolas" panose="020B0609020204030204" pitchFamily="49" charset="0"/>
                <a:cs typeface="Consolas" panose="020B0609020204030204" pitchFamily="49" charset="0"/>
              </a:rPr>
              <a:t>robot.turn</a:t>
            </a:r>
            <a:r>
              <a:rPr lang="en-US" altLang="ja-JP" sz="1600" dirty="0">
                <a:solidFill>
                  <a:srgbClr val="0432FF"/>
                </a:solidFill>
                <a:latin typeface="Consolas" panose="020B0609020204030204" pitchFamily="49" charset="0"/>
                <a:cs typeface="Consolas" panose="020B0609020204030204" pitchFamily="49" charset="0"/>
              </a:rPr>
              <a:t>(90)</a:t>
            </a:r>
          </a:p>
        </p:txBody>
      </p:sp>
      <p:sp>
        <p:nvSpPr>
          <p:cNvPr id="8" name="テキスト ボックス 7">
            <a:extLst>
              <a:ext uri="{FF2B5EF4-FFF2-40B4-BE49-F238E27FC236}">
                <a16:creationId xmlns:a16="http://schemas.microsoft.com/office/drawing/2014/main" id="{48684CD6-0F0E-EB4A-9528-3934470AE211}"/>
              </a:ext>
            </a:extLst>
          </p:cNvPr>
          <p:cNvSpPr txBox="1"/>
          <p:nvPr/>
        </p:nvSpPr>
        <p:spPr>
          <a:xfrm>
            <a:off x="6134794" y="698931"/>
            <a:ext cx="3284874" cy="461665"/>
          </a:xfrm>
          <a:prstGeom prst="rect">
            <a:avLst/>
          </a:prstGeom>
          <a:noFill/>
        </p:spPr>
        <p:txBody>
          <a:bodyPr wrap="none" rtlCol="0">
            <a:spAutoFit/>
          </a:bodyPr>
          <a:lstStyle/>
          <a:p>
            <a:r>
              <a:rPr lang="en-US" altLang="ja-JP" sz="2400" dirty="0"/>
              <a:t>V2</a:t>
            </a:r>
            <a:r>
              <a:rPr lang="ja-JP" altLang="en-US" sz="2400">
                <a:solidFill>
                  <a:srgbClr val="0432FF"/>
                </a:solidFill>
              </a:rPr>
              <a:t>（変更箇所は青字）</a:t>
            </a:r>
          </a:p>
        </p:txBody>
      </p:sp>
      <p:sp>
        <p:nvSpPr>
          <p:cNvPr id="9" name="テキスト ボックス 8">
            <a:extLst>
              <a:ext uri="{FF2B5EF4-FFF2-40B4-BE49-F238E27FC236}">
                <a16:creationId xmlns:a16="http://schemas.microsoft.com/office/drawing/2014/main" id="{3DAF70E1-A45B-DE4F-AF31-A3A98DF3ADC5}"/>
              </a:ext>
            </a:extLst>
          </p:cNvPr>
          <p:cNvSpPr txBox="1"/>
          <p:nvPr/>
        </p:nvSpPr>
        <p:spPr>
          <a:xfrm>
            <a:off x="9643625" y="5846544"/>
            <a:ext cx="2367395" cy="830997"/>
          </a:xfrm>
          <a:prstGeom prst="rect">
            <a:avLst/>
          </a:prstGeom>
          <a:solidFill>
            <a:srgbClr val="FFC000"/>
          </a:solidFill>
        </p:spPr>
        <p:txBody>
          <a:bodyPr wrap="square" rtlCol="0">
            <a:spAutoFit/>
          </a:bodyPr>
          <a:lstStyle/>
          <a:p>
            <a:r>
              <a:rPr kumimoji="1" lang="en-US" altLang="ja-JP" sz="1200" dirty="0"/>
              <a:t>V2</a:t>
            </a:r>
            <a:r>
              <a:rPr kumimoji="1" lang="ja-JP" altLang="en-US" sz="1200"/>
              <a:t>では．</a:t>
            </a:r>
            <a:r>
              <a:rPr kumimoji="1" lang="en-US" altLang="ja-JP" sz="1200" dirty="0" err="1"/>
              <a:t>DriveBase</a:t>
            </a:r>
            <a:r>
              <a:rPr kumimoji="1" lang="ja-JP" altLang="en-US" sz="1200"/>
              <a:t>クラスの</a:t>
            </a:r>
            <a:r>
              <a:rPr kumimoji="1" lang="en-US" altLang="ja-JP" sz="1200" dirty="0"/>
              <a:t>turn()</a:t>
            </a:r>
            <a:r>
              <a:rPr kumimoji="1" lang="ja-JP" altLang="en-US" sz="1200"/>
              <a:t>関数で，ロボットを指定角度スピンターンさせることができます</a:t>
            </a:r>
          </a:p>
        </p:txBody>
      </p:sp>
      <p:cxnSp>
        <p:nvCxnSpPr>
          <p:cNvPr id="10" name="直線矢印コネクタ 9">
            <a:extLst>
              <a:ext uri="{FF2B5EF4-FFF2-40B4-BE49-F238E27FC236}">
                <a16:creationId xmlns:a16="http://schemas.microsoft.com/office/drawing/2014/main" id="{7DB22FCA-31F0-3D42-AF48-7C784EC86553}"/>
              </a:ext>
            </a:extLst>
          </p:cNvPr>
          <p:cNvCxnSpPr>
            <a:cxnSpLocks/>
            <a:stCxn id="9" idx="1"/>
          </p:cNvCxnSpPr>
          <p:nvPr/>
        </p:nvCxnSpPr>
        <p:spPr>
          <a:xfrm flipH="1">
            <a:off x="8332633" y="6262043"/>
            <a:ext cx="1310992" cy="1370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4903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C4905-C610-B141-B06F-0933805288B8}"/>
              </a:ext>
            </a:extLst>
          </p:cNvPr>
          <p:cNvSpPr>
            <a:spLocks noGrp="1"/>
          </p:cNvSpPr>
          <p:nvPr>
            <p:ph type="title"/>
          </p:nvPr>
        </p:nvSpPr>
        <p:spPr/>
        <p:txBody>
          <a:bodyPr/>
          <a:lstStyle/>
          <a:p>
            <a:r>
              <a:rPr lang="ja-JP" altLang="en-US"/>
              <a:t>マルチスレッドを使って</a:t>
            </a:r>
            <a:br>
              <a:rPr lang="en-US" altLang="ja-JP" dirty="0"/>
            </a:br>
            <a:r>
              <a:rPr lang="ja-JP" altLang="en-US"/>
              <a:t>線の分岐を判定する</a:t>
            </a:r>
            <a:endParaRPr kumimoji="1" lang="ja-JP" altLang="en-US"/>
          </a:p>
        </p:txBody>
      </p:sp>
      <p:sp>
        <p:nvSpPr>
          <p:cNvPr id="3" name="テキスト プレースホルダー 2">
            <a:extLst>
              <a:ext uri="{FF2B5EF4-FFF2-40B4-BE49-F238E27FC236}">
                <a16:creationId xmlns:a16="http://schemas.microsoft.com/office/drawing/2014/main" id="{3CA40594-62D4-B141-8E2D-0E393FFBFABF}"/>
              </a:ext>
            </a:extLst>
          </p:cNvPr>
          <p:cNvSpPr>
            <a:spLocks noGrp="1"/>
          </p:cNvSpPr>
          <p:nvPr>
            <p:ph type="body" idx="1"/>
          </p:nvPr>
        </p:nvSpPr>
        <p:spPr/>
        <p:txBody>
          <a:bodyPr/>
          <a:lstStyle/>
          <a:p>
            <a:r>
              <a:rPr lang="en-US" altLang="ja-JP" dirty="0"/>
              <a:t>p.175 7.4.3</a:t>
            </a:r>
            <a:endParaRPr lang="ja-JP" altLang="en-US"/>
          </a:p>
        </p:txBody>
      </p:sp>
      <p:sp>
        <p:nvSpPr>
          <p:cNvPr id="4" name="スライド番号プレースホルダー 3">
            <a:extLst>
              <a:ext uri="{FF2B5EF4-FFF2-40B4-BE49-F238E27FC236}">
                <a16:creationId xmlns:a16="http://schemas.microsoft.com/office/drawing/2014/main" id="{090C49B8-33E9-F548-A32A-7BFC96080F05}"/>
              </a:ext>
            </a:extLst>
          </p:cNvPr>
          <p:cNvSpPr>
            <a:spLocks noGrp="1"/>
          </p:cNvSpPr>
          <p:nvPr>
            <p:ph type="sldNum" sz="quarter" idx="12"/>
          </p:nvPr>
        </p:nvSpPr>
        <p:spPr/>
        <p:txBody>
          <a:bodyPr/>
          <a:lstStyle/>
          <a:p>
            <a:fld id="{13AB05CA-B2B8-0B46-A3D3-7CDE1DE4FAD6}" type="slidenum">
              <a:rPr lang="ja-JP" altLang="en-US" smtClean="0"/>
              <a:pPr/>
              <a:t>12</a:t>
            </a:fld>
            <a:endParaRPr lang="ja-JP" altLang="en-US" dirty="0"/>
          </a:p>
        </p:txBody>
      </p:sp>
    </p:spTree>
    <p:extLst>
      <p:ext uri="{BB962C8B-B14F-4D97-AF65-F5344CB8AC3E}">
        <p14:creationId xmlns:p14="http://schemas.microsoft.com/office/powerpoint/2010/main" val="1087307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13</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lstStyle/>
          <a:p>
            <a:r>
              <a:rPr lang="en-US" altLang="ja-JP" dirty="0"/>
              <a:t>EV3-SW</a:t>
            </a:r>
            <a:r>
              <a:rPr lang="ja-JP" altLang="en-US"/>
              <a:t>による記述</a:t>
            </a:r>
          </a:p>
        </p:txBody>
      </p:sp>
      <p:pic>
        <p:nvPicPr>
          <p:cNvPr id="2" name="図 1">
            <a:extLst>
              <a:ext uri="{FF2B5EF4-FFF2-40B4-BE49-F238E27FC236}">
                <a16:creationId xmlns:a16="http://schemas.microsoft.com/office/drawing/2014/main" id="{88BDA343-A40B-8449-B17A-28C2E48DA3F4}"/>
              </a:ext>
            </a:extLst>
          </p:cNvPr>
          <p:cNvPicPr>
            <a:picLocks noChangeAspect="1"/>
          </p:cNvPicPr>
          <p:nvPr/>
        </p:nvPicPr>
        <p:blipFill>
          <a:blip r:embed="rId2"/>
          <a:stretch>
            <a:fillRect/>
          </a:stretch>
        </p:blipFill>
        <p:spPr>
          <a:xfrm>
            <a:off x="1799106" y="812371"/>
            <a:ext cx="8593787" cy="6045629"/>
          </a:xfrm>
          <a:prstGeom prst="rect">
            <a:avLst/>
          </a:prstGeom>
        </p:spPr>
      </p:pic>
    </p:spTree>
    <p:extLst>
      <p:ext uri="{BB962C8B-B14F-4D97-AF65-F5344CB8AC3E}">
        <p14:creationId xmlns:p14="http://schemas.microsoft.com/office/powerpoint/2010/main" val="450985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B1E73F-F6CF-3045-957B-D926E3BABD88}"/>
              </a:ext>
            </a:extLst>
          </p:cNvPr>
          <p:cNvSpPr>
            <a:spLocks noGrp="1"/>
          </p:cNvSpPr>
          <p:nvPr>
            <p:ph type="title"/>
          </p:nvPr>
        </p:nvSpPr>
        <p:spPr/>
        <p:txBody>
          <a:bodyPr>
            <a:normAutofit fontScale="90000"/>
          </a:bodyPr>
          <a:lstStyle/>
          <a:p>
            <a:r>
              <a:rPr kumimoji="1" lang="ja-JP" altLang="en-US"/>
              <a:t>ブロックの説明</a:t>
            </a:r>
          </a:p>
        </p:txBody>
      </p:sp>
      <p:sp>
        <p:nvSpPr>
          <p:cNvPr id="3" name="スライド番号プレースホルダー 2">
            <a:extLst>
              <a:ext uri="{FF2B5EF4-FFF2-40B4-BE49-F238E27FC236}">
                <a16:creationId xmlns:a16="http://schemas.microsoft.com/office/drawing/2014/main" id="{6E2AB124-07A2-FA48-9389-2A5D6346AB7F}"/>
              </a:ext>
            </a:extLst>
          </p:cNvPr>
          <p:cNvSpPr>
            <a:spLocks noGrp="1"/>
          </p:cNvSpPr>
          <p:nvPr>
            <p:ph type="sldNum" sz="quarter" idx="12"/>
          </p:nvPr>
        </p:nvSpPr>
        <p:spPr/>
        <p:txBody>
          <a:bodyPr/>
          <a:lstStyle/>
          <a:p>
            <a:fld id="{13AB05CA-B2B8-0B46-A3D3-7CDE1DE4FAD6}" type="slidenum">
              <a:rPr lang="ja-JP" altLang="en-US" smtClean="0"/>
              <a:pPr/>
              <a:t>14</a:t>
            </a:fld>
            <a:endParaRPr lang="ja-JP" altLang="en-US" dirty="0"/>
          </a:p>
        </p:txBody>
      </p:sp>
      <p:sp>
        <p:nvSpPr>
          <p:cNvPr id="4" name="テキスト ボックス 3">
            <a:extLst>
              <a:ext uri="{FF2B5EF4-FFF2-40B4-BE49-F238E27FC236}">
                <a16:creationId xmlns:a16="http://schemas.microsoft.com/office/drawing/2014/main" id="{7F3129B7-1B2A-D344-B20B-3F1CBB8BC9DF}"/>
              </a:ext>
            </a:extLst>
          </p:cNvPr>
          <p:cNvSpPr txBox="1"/>
          <p:nvPr/>
        </p:nvSpPr>
        <p:spPr>
          <a:xfrm>
            <a:off x="347545" y="894746"/>
            <a:ext cx="5563858" cy="4596771"/>
          </a:xfrm>
          <a:prstGeom prst="rect">
            <a:avLst/>
          </a:prstGeom>
          <a:noFill/>
        </p:spPr>
        <p:txBody>
          <a:bodyPr wrap="square" rtlCol="0">
            <a:spAutoFit/>
          </a:bodyPr>
          <a:lstStyle/>
          <a:p>
            <a:pPr>
              <a:lnSpc>
                <a:spcPts val="2200"/>
              </a:lnSpc>
            </a:pPr>
            <a:r>
              <a:rPr lang="ja-JP" altLang="en-US"/>
              <a:t>ブロック ① </a:t>
            </a:r>
            <a:r>
              <a:rPr lang="en-US" altLang="ja-JP" dirty="0"/>
              <a:t>: </a:t>
            </a:r>
            <a:r>
              <a:rPr lang="ja-JP" altLang="en-US"/>
              <a:t>スイッチブロックで，「入力ポート</a:t>
            </a:r>
            <a:r>
              <a:rPr lang="en-US" altLang="ja-JP" dirty="0"/>
              <a:t>:3</a:t>
            </a:r>
            <a:r>
              <a:rPr lang="ja-JP" altLang="en-US"/>
              <a:t>」「モード</a:t>
            </a:r>
            <a:r>
              <a:rPr lang="en-US" altLang="ja-JP" dirty="0"/>
              <a:t>:</a:t>
            </a:r>
            <a:r>
              <a:rPr lang="ja-JP" altLang="en-US"/>
              <a:t>カラーセンサー・比較・色」「比較 する色</a:t>
            </a:r>
            <a:r>
              <a:rPr lang="en-US" altLang="ja-JP" dirty="0"/>
              <a:t>:</a:t>
            </a:r>
            <a:r>
              <a:rPr lang="ja-JP" altLang="en-US"/>
              <a:t>黒」に設定しています</a:t>
            </a:r>
            <a:r>
              <a:rPr lang="en-US" altLang="ja-JP" dirty="0"/>
              <a:t>.</a:t>
            </a:r>
          </a:p>
          <a:p>
            <a:pPr>
              <a:lnSpc>
                <a:spcPts val="2200"/>
              </a:lnSpc>
            </a:pPr>
            <a:endParaRPr lang="en-US" altLang="ja-JP" dirty="0"/>
          </a:p>
          <a:p>
            <a:pPr>
              <a:lnSpc>
                <a:spcPts val="2200"/>
              </a:lnSpc>
            </a:pPr>
            <a:r>
              <a:rPr lang="ja-JP" altLang="en-US"/>
              <a:t>ブロック ② </a:t>
            </a:r>
            <a:r>
              <a:rPr lang="en-US" altLang="ja-JP" dirty="0"/>
              <a:t>: </a:t>
            </a:r>
            <a:r>
              <a:rPr lang="ja-JP" altLang="en-US"/>
              <a:t>ステアリングブロックで，「モード</a:t>
            </a:r>
            <a:r>
              <a:rPr lang="en-US" altLang="ja-JP" dirty="0"/>
              <a:t>:</a:t>
            </a:r>
            <a:r>
              <a:rPr lang="ja-JP" altLang="en-US"/>
              <a:t>オン」「ステアリング</a:t>
            </a:r>
            <a:r>
              <a:rPr lang="en-US" altLang="ja-JP" dirty="0"/>
              <a:t>:30</a:t>
            </a:r>
            <a:r>
              <a:rPr lang="ja-JP" altLang="en-US"/>
              <a:t>」「モーターパワー</a:t>
            </a:r>
            <a:r>
              <a:rPr lang="en-US" altLang="ja-JP" dirty="0"/>
              <a:t>: 30</a:t>
            </a:r>
            <a:r>
              <a:rPr lang="ja-JP" altLang="en-US"/>
              <a:t>」に設定しています</a:t>
            </a:r>
            <a:r>
              <a:rPr lang="en-US" altLang="ja-JP" dirty="0"/>
              <a:t>.</a:t>
            </a:r>
          </a:p>
          <a:p>
            <a:pPr>
              <a:lnSpc>
                <a:spcPts val="2200"/>
              </a:lnSpc>
            </a:pPr>
            <a:endParaRPr lang="en-US" altLang="ja-JP" dirty="0"/>
          </a:p>
          <a:p>
            <a:pPr>
              <a:lnSpc>
                <a:spcPts val="2200"/>
              </a:lnSpc>
            </a:pPr>
            <a:r>
              <a:rPr lang="ja-JP" altLang="en-US"/>
              <a:t>ブロック ③ </a:t>
            </a:r>
            <a:r>
              <a:rPr lang="en-US" altLang="ja-JP" dirty="0"/>
              <a:t>: </a:t>
            </a:r>
            <a:r>
              <a:rPr lang="ja-JP" altLang="en-US"/>
              <a:t>ステアリングブロックで，「モード</a:t>
            </a:r>
            <a:r>
              <a:rPr lang="en-US" altLang="ja-JP" dirty="0"/>
              <a:t>:</a:t>
            </a:r>
            <a:r>
              <a:rPr lang="ja-JP" altLang="en-US"/>
              <a:t>オン」「ステアリング</a:t>
            </a:r>
            <a:r>
              <a:rPr lang="en-US" altLang="ja-JP" dirty="0"/>
              <a:t>:−30</a:t>
            </a:r>
            <a:r>
              <a:rPr lang="ja-JP" altLang="en-US"/>
              <a:t>」「モーターパワー</a:t>
            </a:r>
            <a:r>
              <a:rPr lang="en-US" altLang="ja-JP" dirty="0"/>
              <a:t>: 30</a:t>
            </a:r>
            <a:r>
              <a:rPr lang="ja-JP" altLang="en-US"/>
              <a:t>」に設定しています</a:t>
            </a:r>
            <a:r>
              <a:rPr lang="en-US" altLang="ja-JP" dirty="0"/>
              <a:t>.</a:t>
            </a:r>
          </a:p>
          <a:p>
            <a:pPr>
              <a:lnSpc>
                <a:spcPts val="2200"/>
              </a:lnSpc>
            </a:pPr>
            <a:endParaRPr lang="en-US" altLang="ja-JP" dirty="0"/>
          </a:p>
          <a:p>
            <a:pPr>
              <a:lnSpc>
                <a:spcPts val="2200"/>
              </a:lnSpc>
            </a:pPr>
            <a:r>
              <a:rPr lang="ja-JP" altLang="en-US"/>
              <a:t>ブロック ④ </a:t>
            </a:r>
            <a:r>
              <a:rPr lang="en-US" altLang="ja-JP" dirty="0"/>
              <a:t>: </a:t>
            </a:r>
            <a:r>
              <a:rPr lang="ja-JP" altLang="en-US"/>
              <a:t>ループブロックで，「ループ番号</a:t>
            </a:r>
            <a:r>
              <a:rPr lang="en-US" altLang="ja-JP" dirty="0"/>
              <a:t>:01</a:t>
            </a:r>
            <a:r>
              <a:rPr lang="ja-JP" altLang="en-US"/>
              <a:t>」「モード</a:t>
            </a:r>
            <a:r>
              <a:rPr lang="en-US" altLang="ja-JP" dirty="0"/>
              <a:t>:</a:t>
            </a:r>
            <a:r>
              <a:rPr lang="ja-JP" altLang="en-US"/>
              <a:t>無限」に設定して，ブロック①</a:t>
            </a:r>
            <a:r>
              <a:rPr lang="en-US" altLang="ja-JP" dirty="0"/>
              <a:t>~③ </a:t>
            </a:r>
            <a:r>
              <a:rPr lang="ja-JP" altLang="en-US"/>
              <a:t>の処理を繰り返しています</a:t>
            </a:r>
            <a:r>
              <a:rPr lang="en-US" altLang="ja-JP" dirty="0"/>
              <a:t>.</a:t>
            </a:r>
          </a:p>
          <a:p>
            <a:pPr>
              <a:lnSpc>
                <a:spcPts val="2200"/>
              </a:lnSpc>
            </a:pPr>
            <a:endParaRPr lang="en-US" altLang="ja-JP" dirty="0"/>
          </a:p>
        </p:txBody>
      </p:sp>
      <p:sp>
        <p:nvSpPr>
          <p:cNvPr id="5" name="テキスト ボックス 4">
            <a:extLst>
              <a:ext uri="{FF2B5EF4-FFF2-40B4-BE49-F238E27FC236}">
                <a16:creationId xmlns:a16="http://schemas.microsoft.com/office/drawing/2014/main" id="{7D2307C1-BF44-9046-95EE-F45439D26CF0}"/>
              </a:ext>
            </a:extLst>
          </p:cNvPr>
          <p:cNvSpPr txBox="1"/>
          <p:nvPr/>
        </p:nvSpPr>
        <p:spPr>
          <a:xfrm>
            <a:off x="6280599" y="903219"/>
            <a:ext cx="5672052" cy="4606389"/>
          </a:xfrm>
          <a:prstGeom prst="rect">
            <a:avLst/>
          </a:prstGeom>
          <a:noFill/>
        </p:spPr>
        <p:txBody>
          <a:bodyPr wrap="square" rtlCol="0">
            <a:spAutoFit/>
          </a:bodyPr>
          <a:lstStyle/>
          <a:p>
            <a:pPr>
              <a:lnSpc>
                <a:spcPts val="2200"/>
              </a:lnSpc>
            </a:pPr>
            <a:r>
              <a:rPr lang="ja-JP" altLang="en-US"/>
              <a:t>ブロック ⑤ </a:t>
            </a:r>
            <a:r>
              <a:rPr lang="en-US" altLang="ja-JP" dirty="0"/>
              <a:t>: </a:t>
            </a:r>
            <a:r>
              <a:rPr lang="ja-JP" altLang="en-US"/>
              <a:t>ループブロックで，「ループ番号</a:t>
            </a:r>
            <a:r>
              <a:rPr lang="en-US" altLang="ja-JP" dirty="0"/>
              <a:t>:02</a:t>
            </a:r>
            <a:r>
              <a:rPr lang="ja-JP" altLang="en-US"/>
              <a:t>」「入力ポート</a:t>
            </a:r>
            <a:r>
              <a:rPr lang="en-US" altLang="ja-JP" dirty="0"/>
              <a:t>:2</a:t>
            </a:r>
            <a:r>
              <a:rPr lang="ja-JP" altLang="en-US"/>
              <a:t>」「モード</a:t>
            </a:r>
            <a:r>
              <a:rPr lang="en-US" altLang="ja-JP" dirty="0"/>
              <a:t>:</a:t>
            </a:r>
            <a:r>
              <a:rPr lang="ja-JP" altLang="en-US"/>
              <a:t>カラーセンサー・ 比較・色」「比較する色</a:t>
            </a:r>
            <a:r>
              <a:rPr lang="en-US" altLang="ja-JP" dirty="0"/>
              <a:t>:</a:t>
            </a:r>
            <a:r>
              <a:rPr lang="ja-JP" altLang="en-US"/>
              <a:t>黒」に設定し，入力ポート </a:t>
            </a:r>
            <a:r>
              <a:rPr lang="en-US" altLang="ja-JP" dirty="0"/>
              <a:t>2 </a:t>
            </a:r>
            <a:r>
              <a:rPr lang="ja-JP" altLang="en-US"/>
              <a:t>に接続したカラーセンサーが 黒を検出するまで，検出を繰り返しています</a:t>
            </a:r>
            <a:r>
              <a:rPr lang="en-US" altLang="ja-JP" dirty="0"/>
              <a:t>.</a:t>
            </a:r>
          </a:p>
          <a:p>
            <a:pPr>
              <a:lnSpc>
                <a:spcPts val="2200"/>
              </a:lnSpc>
            </a:pPr>
            <a:endParaRPr lang="en-US" altLang="ja-JP" dirty="0"/>
          </a:p>
          <a:p>
            <a:pPr>
              <a:lnSpc>
                <a:spcPts val="2200"/>
              </a:lnSpc>
            </a:pPr>
            <a:r>
              <a:rPr lang="ja-JP" altLang="en-US"/>
              <a:t>ブロック ⑥ </a:t>
            </a:r>
            <a:r>
              <a:rPr lang="en-US" altLang="ja-JP" dirty="0"/>
              <a:t>: </a:t>
            </a:r>
            <a:r>
              <a:rPr lang="ja-JP" altLang="en-US"/>
              <a:t>ループ中断ブロックで，ブロック④で指定したループブロックを停止させています</a:t>
            </a:r>
            <a:r>
              <a:rPr lang="en-US" altLang="ja-JP" dirty="0"/>
              <a:t>. </a:t>
            </a:r>
          </a:p>
          <a:p>
            <a:pPr>
              <a:lnSpc>
                <a:spcPts val="2200"/>
              </a:lnSpc>
            </a:pPr>
            <a:endParaRPr lang="en-US" altLang="ja-JP" dirty="0"/>
          </a:p>
          <a:p>
            <a:pPr>
              <a:lnSpc>
                <a:spcPts val="2200"/>
              </a:lnSpc>
            </a:pPr>
            <a:r>
              <a:rPr lang="ja-JP" altLang="en-US"/>
              <a:t>ブロック ⑦ </a:t>
            </a:r>
            <a:r>
              <a:rPr lang="en-US" altLang="ja-JP" dirty="0"/>
              <a:t>: </a:t>
            </a:r>
            <a:r>
              <a:rPr lang="ja-JP" altLang="en-US"/>
              <a:t>ステアリングブロックで，「モード</a:t>
            </a:r>
            <a:r>
              <a:rPr lang="en-US" altLang="ja-JP" dirty="0"/>
              <a:t>:</a:t>
            </a:r>
            <a:r>
              <a:rPr lang="ja-JP" altLang="en-US"/>
              <a:t>オフ」に設定して，ロボットを停止させています</a:t>
            </a:r>
            <a:r>
              <a:rPr lang="en-US" altLang="ja-JP" dirty="0"/>
              <a:t>.</a:t>
            </a:r>
          </a:p>
          <a:p>
            <a:pPr>
              <a:lnSpc>
                <a:spcPts val="2200"/>
              </a:lnSpc>
            </a:pPr>
            <a:endParaRPr lang="en-US" altLang="ja-JP" dirty="0"/>
          </a:p>
          <a:p>
            <a:pPr>
              <a:lnSpc>
                <a:spcPts val="2200"/>
              </a:lnSpc>
            </a:pPr>
            <a:r>
              <a:rPr lang="ja-JP" altLang="en-US"/>
              <a:t>ブロック ⑧ </a:t>
            </a:r>
            <a:r>
              <a:rPr lang="en-US" altLang="ja-JP" dirty="0"/>
              <a:t>: </a:t>
            </a:r>
            <a:r>
              <a:rPr lang="ja-JP" altLang="en-US"/>
              <a:t>ステアリングブロックで，「モード</a:t>
            </a:r>
            <a:r>
              <a:rPr lang="en-US" altLang="ja-JP" dirty="0"/>
              <a:t>:</a:t>
            </a:r>
            <a:r>
              <a:rPr lang="ja-JP" altLang="en-US"/>
              <a:t>角度」「ステアリング</a:t>
            </a:r>
            <a:r>
              <a:rPr lang="en-US" altLang="ja-JP" dirty="0"/>
              <a:t>:100</a:t>
            </a:r>
            <a:r>
              <a:rPr lang="ja-JP" altLang="en-US"/>
              <a:t>」「モーターパワー</a:t>
            </a:r>
            <a:r>
              <a:rPr lang="en-US" altLang="ja-JP" dirty="0"/>
              <a:t>:30</a:t>
            </a:r>
            <a:r>
              <a:rPr lang="ja-JP" altLang="en-US"/>
              <a:t>」「回転角度</a:t>
            </a:r>
            <a:r>
              <a:rPr lang="en-US" altLang="ja-JP" dirty="0"/>
              <a:t>:180</a:t>
            </a:r>
            <a:r>
              <a:rPr lang="ja-JP" altLang="en-US"/>
              <a:t>」に設定し，</a:t>
            </a:r>
            <a:r>
              <a:rPr lang="en-US" altLang="ja-JP" dirty="0"/>
              <a:t>90 </a:t>
            </a:r>
            <a:r>
              <a:rPr lang="ja-JP" altLang="en-US"/>
              <a:t>度回転して枝分かれした黒い線をまたぐ姿勢で停止させています</a:t>
            </a:r>
            <a:r>
              <a:rPr lang="en-US" altLang="ja-JP" dirty="0"/>
              <a:t>.</a:t>
            </a:r>
          </a:p>
        </p:txBody>
      </p:sp>
    </p:spTree>
    <p:extLst>
      <p:ext uri="{BB962C8B-B14F-4D97-AF65-F5344CB8AC3E}">
        <p14:creationId xmlns:p14="http://schemas.microsoft.com/office/powerpoint/2010/main" val="2328663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15</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lstStyle/>
          <a:p>
            <a:r>
              <a:rPr lang="en-US" altLang="ja-JP" dirty="0"/>
              <a:t>EV3 Classroom</a:t>
            </a:r>
            <a:r>
              <a:rPr lang="ja-JP" altLang="en-US"/>
              <a:t>による記述</a:t>
            </a:r>
          </a:p>
        </p:txBody>
      </p:sp>
      <p:pic>
        <p:nvPicPr>
          <p:cNvPr id="3" name="図 2" descr="ダイアグラム&#10;&#10;中程度の精度で自動的に生成された説明">
            <a:extLst>
              <a:ext uri="{FF2B5EF4-FFF2-40B4-BE49-F238E27FC236}">
                <a16:creationId xmlns:a16="http://schemas.microsoft.com/office/drawing/2014/main" id="{915C1571-42C4-9848-9A26-D8B2F9DC36D7}"/>
              </a:ext>
            </a:extLst>
          </p:cNvPr>
          <p:cNvPicPr>
            <a:picLocks noChangeAspect="1"/>
          </p:cNvPicPr>
          <p:nvPr/>
        </p:nvPicPr>
        <p:blipFill>
          <a:blip r:embed="rId2"/>
          <a:stretch>
            <a:fillRect/>
          </a:stretch>
        </p:blipFill>
        <p:spPr>
          <a:xfrm>
            <a:off x="489906" y="883401"/>
            <a:ext cx="7366716" cy="5682585"/>
          </a:xfrm>
          <a:prstGeom prst="rect">
            <a:avLst/>
          </a:prstGeom>
        </p:spPr>
      </p:pic>
      <p:sp>
        <p:nvSpPr>
          <p:cNvPr id="6" name="テキスト ボックス 5">
            <a:extLst>
              <a:ext uri="{FF2B5EF4-FFF2-40B4-BE49-F238E27FC236}">
                <a16:creationId xmlns:a16="http://schemas.microsoft.com/office/drawing/2014/main" id="{AB8E67DB-A859-6D45-8591-2BFC108892ED}"/>
              </a:ext>
            </a:extLst>
          </p:cNvPr>
          <p:cNvSpPr txBox="1"/>
          <p:nvPr/>
        </p:nvSpPr>
        <p:spPr>
          <a:xfrm>
            <a:off x="202450" y="1425717"/>
            <a:ext cx="420367" cy="369332"/>
          </a:xfrm>
          <a:prstGeom prst="rect">
            <a:avLst/>
          </a:prstGeom>
          <a:noFill/>
        </p:spPr>
        <p:txBody>
          <a:bodyPr wrap="square" rtlCol="0">
            <a:spAutoFit/>
          </a:bodyPr>
          <a:lstStyle/>
          <a:p>
            <a:r>
              <a:rPr kumimoji="1" lang="ja-JP" altLang="en-US"/>
              <a:t>①</a:t>
            </a:r>
          </a:p>
        </p:txBody>
      </p:sp>
      <p:sp>
        <p:nvSpPr>
          <p:cNvPr id="7" name="テキスト ボックス 6">
            <a:extLst>
              <a:ext uri="{FF2B5EF4-FFF2-40B4-BE49-F238E27FC236}">
                <a16:creationId xmlns:a16="http://schemas.microsoft.com/office/drawing/2014/main" id="{8BED3CF4-21EB-3949-8EBC-E890E527EC50}"/>
              </a:ext>
            </a:extLst>
          </p:cNvPr>
          <p:cNvSpPr txBox="1"/>
          <p:nvPr/>
        </p:nvSpPr>
        <p:spPr>
          <a:xfrm>
            <a:off x="202450" y="1831727"/>
            <a:ext cx="420367" cy="369332"/>
          </a:xfrm>
          <a:prstGeom prst="rect">
            <a:avLst/>
          </a:prstGeom>
          <a:noFill/>
        </p:spPr>
        <p:txBody>
          <a:bodyPr wrap="square" rtlCol="0">
            <a:spAutoFit/>
          </a:bodyPr>
          <a:lstStyle/>
          <a:p>
            <a:r>
              <a:rPr lang="ja-JP" altLang="en-US"/>
              <a:t>②</a:t>
            </a:r>
            <a:endParaRPr kumimoji="1" lang="ja-JP" altLang="en-US"/>
          </a:p>
        </p:txBody>
      </p:sp>
      <p:sp>
        <p:nvSpPr>
          <p:cNvPr id="8" name="テキスト ボックス 7">
            <a:extLst>
              <a:ext uri="{FF2B5EF4-FFF2-40B4-BE49-F238E27FC236}">
                <a16:creationId xmlns:a16="http://schemas.microsoft.com/office/drawing/2014/main" id="{DA7C210D-1AF2-9544-9B17-939A36B9178F}"/>
              </a:ext>
            </a:extLst>
          </p:cNvPr>
          <p:cNvSpPr txBox="1"/>
          <p:nvPr/>
        </p:nvSpPr>
        <p:spPr>
          <a:xfrm>
            <a:off x="2671071" y="3860284"/>
            <a:ext cx="420367" cy="369332"/>
          </a:xfrm>
          <a:prstGeom prst="rect">
            <a:avLst/>
          </a:prstGeom>
          <a:noFill/>
        </p:spPr>
        <p:txBody>
          <a:bodyPr wrap="square" rtlCol="0">
            <a:spAutoFit/>
          </a:bodyPr>
          <a:lstStyle/>
          <a:p>
            <a:r>
              <a:rPr lang="ja-JP" altLang="en-US"/>
              <a:t>⑦</a:t>
            </a:r>
            <a:endParaRPr kumimoji="1" lang="ja-JP" altLang="en-US"/>
          </a:p>
        </p:txBody>
      </p:sp>
      <p:sp>
        <p:nvSpPr>
          <p:cNvPr id="9" name="テキスト ボックス 8">
            <a:extLst>
              <a:ext uri="{FF2B5EF4-FFF2-40B4-BE49-F238E27FC236}">
                <a16:creationId xmlns:a16="http://schemas.microsoft.com/office/drawing/2014/main" id="{2F72E2BA-0D41-154B-85FF-55844BB668AF}"/>
              </a:ext>
            </a:extLst>
          </p:cNvPr>
          <p:cNvSpPr txBox="1"/>
          <p:nvPr/>
        </p:nvSpPr>
        <p:spPr>
          <a:xfrm>
            <a:off x="2658191" y="4497741"/>
            <a:ext cx="420367" cy="369332"/>
          </a:xfrm>
          <a:prstGeom prst="rect">
            <a:avLst/>
          </a:prstGeom>
          <a:noFill/>
        </p:spPr>
        <p:txBody>
          <a:bodyPr wrap="square" rtlCol="0">
            <a:spAutoFit/>
          </a:bodyPr>
          <a:lstStyle/>
          <a:p>
            <a:r>
              <a:rPr lang="ja-JP" altLang="en-US"/>
              <a:t>⑧</a:t>
            </a:r>
            <a:endParaRPr kumimoji="1" lang="ja-JP" altLang="en-US"/>
          </a:p>
        </p:txBody>
      </p:sp>
      <p:sp>
        <p:nvSpPr>
          <p:cNvPr id="10" name="テキスト ボックス 9">
            <a:extLst>
              <a:ext uri="{FF2B5EF4-FFF2-40B4-BE49-F238E27FC236}">
                <a16:creationId xmlns:a16="http://schemas.microsoft.com/office/drawing/2014/main" id="{F9A16EA6-8C15-1445-8CFA-3F266C7867C5}"/>
              </a:ext>
            </a:extLst>
          </p:cNvPr>
          <p:cNvSpPr txBox="1"/>
          <p:nvPr/>
        </p:nvSpPr>
        <p:spPr>
          <a:xfrm>
            <a:off x="188020" y="5406525"/>
            <a:ext cx="420367" cy="369332"/>
          </a:xfrm>
          <a:prstGeom prst="rect">
            <a:avLst/>
          </a:prstGeom>
          <a:noFill/>
        </p:spPr>
        <p:txBody>
          <a:bodyPr wrap="square" rtlCol="0">
            <a:spAutoFit/>
          </a:bodyPr>
          <a:lstStyle/>
          <a:p>
            <a:r>
              <a:rPr lang="ja-JP" altLang="en-US"/>
              <a:t>⑨</a:t>
            </a:r>
            <a:endParaRPr kumimoji="1" lang="ja-JP" altLang="en-US"/>
          </a:p>
        </p:txBody>
      </p:sp>
      <p:sp>
        <p:nvSpPr>
          <p:cNvPr id="11" name="テキスト ボックス 10">
            <a:extLst>
              <a:ext uri="{FF2B5EF4-FFF2-40B4-BE49-F238E27FC236}">
                <a16:creationId xmlns:a16="http://schemas.microsoft.com/office/drawing/2014/main" id="{F014825C-61DA-774E-A6D0-69D9AB9F7A26}"/>
              </a:ext>
            </a:extLst>
          </p:cNvPr>
          <p:cNvSpPr txBox="1"/>
          <p:nvPr/>
        </p:nvSpPr>
        <p:spPr>
          <a:xfrm>
            <a:off x="202450" y="2237737"/>
            <a:ext cx="420367" cy="369332"/>
          </a:xfrm>
          <a:prstGeom prst="rect">
            <a:avLst/>
          </a:prstGeom>
          <a:noFill/>
        </p:spPr>
        <p:txBody>
          <a:bodyPr wrap="square" rtlCol="0">
            <a:spAutoFit/>
          </a:bodyPr>
          <a:lstStyle/>
          <a:p>
            <a:r>
              <a:rPr lang="ja-JP" altLang="en-US"/>
              <a:t>③</a:t>
            </a:r>
            <a:endParaRPr kumimoji="1" lang="ja-JP" altLang="en-US"/>
          </a:p>
        </p:txBody>
      </p:sp>
      <p:sp>
        <p:nvSpPr>
          <p:cNvPr id="12" name="テキスト ボックス 11">
            <a:extLst>
              <a:ext uri="{FF2B5EF4-FFF2-40B4-BE49-F238E27FC236}">
                <a16:creationId xmlns:a16="http://schemas.microsoft.com/office/drawing/2014/main" id="{E3436C09-B7A0-9E4B-801E-C3E148F59991}"/>
              </a:ext>
            </a:extLst>
          </p:cNvPr>
          <p:cNvSpPr txBox="1"/>
          <p:nvPr/>
        </p:nvSpPr>
        <p:spPr>
          <a:xfrm>
            <a:off x="202450" y="2643746"/>
            <a:ext cx="420367" cy="369332"/>
          </a:xfrm>
          <a:prstGeom prst="rect">
            <a:avLst/>
          </a:prstGeom>
          <a:noFill/>
        </p:spPr>
        <p:txBody>
          <a:bodyPr wrap="square" rtlCol="0">
            <a:spAutoFit/>
          </a:bodyPr>
          <a:lstStyle/>
          <a:p>
            <a:r>
              <a:rPr kumimoji="1" lang="ja-JP" altLang="en-US"/>
              <a:t>④</a:t>
            </a:r>
          </a:p>
        </p:txBody>
      </p:sp>
      <p:sp>
        <p:nvSpPr>
          <p:cNvPr id="13" name="テキスト ボックス 12">
            <a:extLst>
              <a:ext uri="{FF2B5EF4-FFF2-40B4-BE49-F238E27FC236}">
                <a16:creationId xmlns:a16="http://schemas.microsoft.com/office/drawing/2014/main" id="{8EFBE0D5-500E-AF4A-BF0B-A6CFB8815A43}"/>
              </a:ext>
            </a:extLst>
          </p:cNvPr>
          <p:cNvSpPr txBox="1"/>
          <p:nvPr/>
        </p:nvSpPr>
        <p:spPr>
          <a:xfrm>
            <a:off x="2907013" y="3038161"/>
            <a:ext cx="420367" cy="369332"/>
          </a:xfrm>
          <a:prstGeom prst="rect">
            <a:avLst/>
          </a:prstGeom>
          <a:noFill/>
        </p:spPr>
        <p:txBody>
          <a:bodyPr wrap="square" rtlCol="0">
            <a:spAutoFit/>
          </a:bodyPr>
          <a:lstStyle/>
          <a:p>
            <a:r>
              <a:rPr kumimoji="1" lang="ja-JP" altLang="en-US"/>
              <a:t>⑤</a:t>
            </a:r>
          </a:p>
        </p:txBody>
      </p:sp>
      <p:sp>
        <p:nvSpPr>
          <p:cNvPr id="14" name="テキスト ボックス 13">
            <a:extLst>
              <a:ext uri="{FF2B5EF4-FFF2-40B4-BE49-F238E27FC236}">
                <a16:creationId xmlns:a16="http://schemas.microsoft.com/office/drawing/2014/main" id="{D6015F16-32A7-4A40-A6A3-ED36956FF406}"/>
              </a:ext>
            </a:extLst>
          </p:cNvPr>
          <p:cNvSpPr txBox="1"/>
          <p:nvPr/>
        </p:nvSpPr>
        <p:spPr>
          <a:xfrm>
            <a:off x="3752897" y="3429000"/>
            <a:ext cx="420367" cy="369332"/>
          </a:xfrm>
          <a:prstGeom prst="rect">
            <a:avLst/>
          </a:prstGeom>
          <a:noFill/>
        </p:spPr>
        <p:txBody>
          <a:bodyPr wrap="square" rtlCol="0">
            <a:spAutoFit/>
          </a:bodyPr>
          <a:lstStyle/>
          <a:p>
            <a:r>
              <a:rPr kumimoji="1" lang="ja-JP" altLang="en-US"/>
              <a:t>⑥</a:t>
            </a:r>
          </a:p>
        </p:txBody>
      </p:sp>
      <p:sp>
        <p:nvSpPr>
          <p:cNvPr id="15" name="テキスト ボックス 14">
            <a:extLst>
              <a:ext uri="{FF2B5EF4-FFF2-40B4-BE49-F238E27FC236}">
                <a16:creationId xmlns:a16="http://schemas.microsoft.com/office/drawing/2014/main" id="{C647EDFF-D55E-C645-AB34-6E2A4B4EE173}"/>
              </a:ext>
            </a:extLst>
          </p:cNvPr>
          <p:cNvSpPr txBox="1"/>
          <p:nvPr/>
        </p:nvSpPr>
        <p:spPr>
          <a:xfrm>
            <a:off x="202449" y="5801589"/>
            <a:ext cx="420367" cy="369332"/>
          </a:xfrm>
          <a:prstGeom prst="rect">
            <a:avLst/>
          </a:prstGeom>
          <a:noFill/>
        </p:spPr>
        <p:txBody>
          <a:bodyPr wrap="square" rtlCol="0">
            <a:spAutoFit/>
          </a:bodyPr>
          <a:lstStyle/>
          <a:p>
            <a:r>
              <a:rPr lang="ja-JP" altLang="en-US"/>
              <a:t>⑩</a:t>
            </a:r>
            <a:endParaRPr kumimoji="1" lang="ja-JP" altLang="en-US"/>
          </a:p>
        </p:txBody>
      </p:sp>
      <p:sp>
        <p:nvSpPr>
          <p:cNvPr id="16" name="テキスト ボックス 15">
            <a:extLst>
              <a:ext uri="{FF2B5EF4-FFF2-40B4-BE49-F238E27FC236}">
                <a16:creationId xmlns:a16="http://schemas.microsoft.com/office/drawing/2014/main" id="{FDA3542B-EAC5-CC4C-B7E5-4BA0E96874CC}"/>
              </a:ext>
            </a:extLst>
          </p:cNvPr>
          <p:cNvSpPr txBox="1"/>
          <p:nvPr/>
        </p:nvSpPr>
        <p:spPr>
          <a:xfrm>
            <a:off x="5649875" y="1462395"/>
            <a:ext cx="420367" cy="369332"/>
          </a:xfrm>
          <a:prstGeom prst="rect">
            <a:avLst/>
          </a:prstGeom>
          <a:noFill/>
        </p:spPr>
        <p:txBody>
          <a:bodyPr wrap="square" rtlCol="0">
            <a:spAutoFit/>
          </a:bodyPr>
          <a:lstStyle/>
          <a:p>
            <a:r>
              <a:rPr lang="ja-JP" altLang="en-US"/>
              <a:t>⑪</a:t>
            </a:r>
            <a:endParaRPr kumimoji="1" lang="ja-JP" altLang="en-US"/>
          </a:p>
        </p:txBody>
      </p:sp>
      <p:sp>
        <p:nvSpPr>
          <p:cNvPr id="17" name="テキスト ボックス 16">
            <a:extLst>
              <a:ext uri="{FF2B5EF4-FFF2-40B4-BE49-F238E27FC236}">
                <a16:creationId xmlns:a16="http://schemas.microsoft.com/office/drawing/2014/main" id="{3AA8ABA2-10C6-6247-9A4E-ACA42045EC1F}"/>
              </a:ext>
            </a:extLst>
          </p:cNvPr>
          <p:cNvSpPr txBox="1"/>
          <p:nvPr/>
        </p:nvSpPr>
        <p:spPr>
          <a:xfrm>
            <a:off x="7358129" y="1516694"/>
            <a:ext cx="420367" cy="369332"/>
          </a:xfrm>
          <a:prstGeom prst="rect">
            <a:avLst/>
          </a:prstGeom>
          <a:noFill/>
        </p:spPr>
        <p:txBody>
          <a:bodyPr wrap="square" rtlCol="0">
            <a:spAutoFit/>
          </a:bodyPr>
          <a:lstStyle/>
          <a:p>
            <a:r>
              <a:rPr lang="ja-JP" altLang="en-US"/>
              <a:t>⑫</a:t>
            </a:r>
            <a:endParaRPr kumimoji="1" lang="ja-JP" altLang="en-US"/>
          </a:p>
        </p:txBody>
      </p:sp>
      <p:sp>
        <p:nvSpPr>
          <p:cNvPr id="18" name="テキスト ボックス 17">
            <a:extLst>
              <a:ext uri="{FF2B5EF4-FFF2-40B4-BE49-F238E27FC236}">
                <a16:creationId xmlns:a16="http://schemas.microsoft.com/office/drawing/2014/main" id="{5B4AACAE-2B91-FB43-9786-FA7DE9D5EB7A}"/>
              </a:ext>
            </a:extLst>
          </p:cNvPr>
          <p:cNvSpPr txBox="1"/>
          <p:nvPr/>
        </p:nvSpPr>
        <p:spPr>
          <a:xfrm>
            <a:off x="6609008" y="2236302"/>
            <a:ext cx="420367" cy="369332"/>
          </a:xfrm>
          <a:prstGeom prst="rect">
            <a:avLst/>
          </a:prstGeom>
          <a:noFill/>
        </p:spPr>
        <p:txBody>
          <a:bodyPr wrap="square" rtlCol="0">
            <a:spAutoFit/>
          </a:bodyPr>
          <a:lstStyle/>
          <a:p>
            <a:r>
              <a:rPr lang="ja-JP" altLang="en-US"/>
              <a:t>⑬</a:t>
            </a:r>
            <a:endParaRPr kumimoji="1" lang="ja-JP" altLang="en-US"/>
          </a:p>
        </p:txBody>
      </p:sp>
      <p:sp>
        <p:nvSpPr>
          <p:cNvPr id="19" name="テキスト ボックス 18">
            <a:extLst>
              <a:ext uri="{FF2B5EF4-FFF2-40B4-BE49-F238E27FC236}">
                <a16:creationId xmlns:a16="http://schemas.microsoft.com/office/drawing/2014/main" id="{63156E96-3CCA-5047-869D-24BA7E6917E8}"/>
              </a:ext>
            </a:extLst>
          </p:cNvPr>
          <p:cNvSpPr txBox="1"/>
          <p:nvPr/>
        </p:nvSpPr>
        <p:spPr>
          <a:xfrm>
            <a:off x="4257280" y="3710205"/>
            <a:ext cx="7891917" cy="3000821"/>
          </a:xfrm>
          <a:prstGeom prst="rect">
            <a:avLst/>
          </a:prstGeom>
          <a:noFill/>
        </p:spPr>
        <p:txBody>
          <a:bodyPr wrap="square" rtlCol="0">
            <a:spAutoFit/>
          </a:bodyPr>
          <a:lstStyle/>
          <a:p>
            <a:r>
              <a:rPr lang="ja-JP" altLang="en-US">
                <a:latin typeface="+mn-ea"/>
              </a:rPr>
              <a:t>ブロック</a:t>
            </a:r>
            <a:r>
              <a:rPr lang="en-US" altLang="ja-JP" dirty="0">
                <a:latin typeface="+mn-ea"/>
              </a:rPr>
              <a:t>①</a:t>
            </a:r>
            <a:r>
              <a:rPr lang="ja-JP" altLang="en-US">
                <a:latin typeface="+mn-ea"/>
              </a:rPr>
              <a:t>：分岐検知を示す変数</a:t>
            </a:r>
            <a:r>
              <a:rPr lang="en-US" altLang="ja-JP" dirty="0">
                <a:latin typeface="+mn-ea"/>
              </a:rPr>
              <a:t>stop</a:t>
            </a:r>
            <a:r>
              <a:rPr lang="ja-JP" altLang="en-US">
                <a:latin typeface="+mn-ea"/>
              </a:rPr>
              <a:t>を初期化します．</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②-</a:t>
            </a:r>
            <a:r>
              <a:rPr lang="ja-JP" altLang="en-US">
                <a:latin typeface="+mn-ea"/>
              </a:rPr>
              <a:t>④</a:t>
            </a:r>
            <a:r>
              <a:rPr lang="en-US" altLang="ja-JP" dirty="0">
                <a:latin typeface="+mn-ea"/>
              </a:rPr>
              <a:t> </a:t>
            </a:r>
            <a:r>
              <a:rPr lang="ja-JP" altLang="en-US">
                <a:latin typeface="+mn-ea"/>
              </a:rPr>
              <a:t>：移動に使うモーター「ポート</a:t>
            </a:r>
            <a:r>
              <a:rPr lang="en-US" altLang="ja-JP" dirty="0">
                <a:latin typeface="+mn-ea"/>
              </a:rPr>
              <a:t>:B</a:t>
            </a:r>
            <a:r>
              <a:rPr lang="ja-JP" altLang="en-US">
                <a:latin typeface="+mn-ea"/>
              </a:rPr>
              <a:t>と</a:t>
            </a:r>
            <a:r>
              <a:rPr lang="en-US" altLang="ja-JP" dirty="0">
                <a:latin typeface="+mn-ea"/>
              </a:rPr>
              <a:t>C</a:t>
            </a:r>
            <a:r>
              <a:rPr lang="ja-JP" altLang="en-US">
                <a:latin typeface="+mn-ea"/>
              </a:rPr>
              <a:t>」，移動スピード「</a:t>
            </a:r>
            <a:r>
              <a:rPr lang="en-US" altLang="ja-JP" dirty="0">
                <a:latin typeface="+mn-ea"/>
              </a:rPr>
              <a:t>50%</a:t>
            </a:r>
            <a:r>
              <a:rPr lang="ja-JP" altLang="en-US">
                <a:latin typeface="+mn-ea"/>
              </a:rPr>
              <a:t>」，停止時「位置を保持」を設定しています．</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⑤</a:t>
            </a:r>
            <a:r>
              <a:rPr lang="ja-JP" altLang="en-US">
                <a:latin typeface="+mn-ea"/>
              </a:rPr>
              <a:t> ：変数</a:t>
            </a:r>
            <a:r>
              <a:rPr lang="en-US" altLang="ja-JP" dirty="0">
                <a:latin typeface="+mn-ea"/>
              </a:rPr>
              <a:t>stop</a:t>
            </a:r>
            <a:r>
              <a:rPr lang="ja-JP" altLang="en-US">
                <a:latin typeface="+mn-ea"/>
              </a:rPr>
              <a:t>が</a:t>
            </a:r>
            <a:r>
              <a:rPr lang="en-US" altLang="ja-JP" dirty="0">
                <a:latin typeface="+mn-ea"/>
              </a:rPr>
              <a:t>1</a:t>
            </a:r>
            <a:r>
              <a:rPr lang="ja-JP" altLang="en-US">
                <a:latin typeface="+mn-ea"/>
              </a:rPr>
              <a:t>になるまで枠内の処理を繰り返します．</a:t>
            </a:r>
            <a:endParaRPr lang="en-US" altLang="ja-JP" dirty="0">
              <a:latin typeface="+mn-ea"/>
            </a:endParaRPr>
          </a:p>
          <a:p>
            <a:endParaRPr lang="en-US" altLang="ja-JP" sz="900" dirty="0">
              <a:latin typeface="+mn-ea"/>
            </a:endParaRPr>
          </a:p>
          <a:p>
            <a:r>
              <a:rPr lang="ja-JP" altLang="en-US">
                <a:latin typeface="+mn-ea"/>
              </a:rPr>
              <a:t>ブロック⑥</a:t>
            </a:r>
            <a:r>
              <a:rPr lang="en-US" altLang="ja-JP" dirty="0">
                <a:latin typeface="+mn-ea"/>
              </a:rPr>
              <a:t>-</a:t>
            </a:r>
            <a:r>
              <a:rPr lang="ja-JP" altLang="en-US">
                <a:latin typeface="+mn-ea"/>
              </a:rPr>
              <a:t>⑧：</a:t>
            </a:r>
            <a:r>
              <a:rPr lang="en-US" altLang="ja-JP" dirty="0">
                <a:latin typeface="+mn-ea"/>
              </a:rPr>
              <a:t>ON-OFF</a:t>
            </a:r>
            <a:r>
              <a:rPr lang="ja-JP" altLang="en-US">
                <a:latin typeface="+mn-ea"/>
              </a:rPr>
              <a:t>制御のライントレース動作を行います．</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⑨</a:t>
            </a:r>
            <a:r>
              <a:rPr lang="ja-JP" altLang="en-US">
                <a:latin typeface="+mn-ea"/>
              </a:rPr>
              <a:t>：移動を停止します．</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⑩</a:t>
            </a:r>
            <a:r>
              <a:rPr lang="ja-JP" altLang="en-US">
                <a:latin typeface="+mn-ea"/>
              </a:rPr>
              <a:t>：ステアリングを右最大</a:t>
            </a:r>
            <a:r>
              <a:rPr lang="en-US" altLang="ja-JP" dirty="0">
                <a:latin typeface="+mn-ea"/>
              </a:rPr>
              <a:t>(100)</a:t>
            </a:r>
            <a:r>
              <a:rPr lang="ja-JP" altLang="en-US">
                <a:latin typeface="+mn-ea"/>
              </a:rPr>
              <a:t>にして，モータを</a:t>
            </a:r>
            <a:r>
              <a:rPr lang="en-US" altLang="ja-JP" dirty="0">
                <a:latin typeface="+mn-ea"/>
              </a:rPr>
              <a:t>180</a:t>
            </a:r>
            <a:r>
              <a:rPr lang="ja-JP" altLang="en-US">
                <a:latin typeface="+mn-ea"/>
              </a:rPr>
              <a:t>度回転（半回転）させます．（綺麗に</a:t>
            </a:r>
            <a:r>
              <a:rPr lang="en-US" altLang="ja-JP" dirty="0">
                <a:latin typeface="+mn-ea"/>
              </a:rPr>
              <a:t>90</a:t>
            </a:r>
            <a:r>
              <a:rPr lang="ja-JP" altLang="en-US">
                <a:latin typeface="+mn-ea"/>
              </a:rPr>
              <a:t>度回転するように値を微調整してください）</a:t>
            </a:r>
            <a:endParaRPr lang="ja-JP" altLang="en-US"/>
          </a:p>
        </p:txBody>
      </p:sp>
      <p:sp>
        <p:nvSpPr>
          <p:cNvPr id="20" name="テキスト ボックス 19">
            <a:extLst>
              <a:ext uri="{FF2B5EF4-FFF2-40B4-BE49-F238E27FC236}">
                <a16:creationId xmlns:a16="http://schemas.microsoft.com/office/drawing/2014/main" id="{F8EA7C1E-2896-6F46-82CC-D474A81ACF7C}"/>
              </a:ext>
            </a:extLst>
          </p:cNvPr>
          <p:cNvSpPr txBox="1"/>
          <p:nvPr/>
        </p:nvSpPr>
        <p:spPr>
          <a:xfrm>
            <a:off x="8203239" y="1041519"/>
            <a:ext cx="3786311" cy="1892826"/>
          </a:xfrm>
          <a:prstGeom prst="rect">
            <a:avLst/>
          </a:prstGeom>
          <a:solidFill>
            <a:schemeClr val="accent6">
              <a:lumMod val="20000"/>
              <a:lumOff val="80000"/>
            </a:schemeClr>
          </a:solidFill>
        </p:spPr>
        <p:txBody>
          <a:bodyPr wrap="square" rtlCol="0">
            <a:spAutoFit/>
          </a:bodyPr>
          <a:lstStyle/>
          <a:p>
            <a:r>
              <a:rPr lang="ja-JP" altLang="en-US">
                <a:latin typeface="+mn-ea"/>
              </a:rPr>
              <a:t>ブロック</a:t>
            </a:r>
            <a:r>
              <a:rPr lang="ja-JP" altLang="en-US"/>
              <a:t>⑪</a:t>
            </a:r>
            <a:r>
              <a:rPr lang="en-US" altLang="ja-JP" dirty="0">
                <a:latin typeface="+mn-ea"/>
              </a:rPr>
              <a:t> </a:t>
            </a:r>
            <a:r>
              <a:rPr lang="ja-JP" altLang="en-US">
                <a:latin typeface="+mn-ea"/>
              </a:rPr>
              <a:t>：マルチスレッドでポート</a:t>
            </a:r>
            <a:r>
              <a:rPr lang="en-US" altLang="ja-JP" dirty="0">
                <a:latin typeface="+mn-ea"/>
              </a:rPr>
              <a:t>2</a:t>
            </a:r>
            <a:r>
              <a:rPr lang="ja-JP" altLang="en-US">
                <a:latin typeface="+mn-ea"/>
              </a:rPr>
              <a:t>に接続したカラーセンサの値をチェックし続けます．</a:t>
            </a:r>
            <a:endParaRPr lang="en-US" altLang="ja-JP" dirty="0">
              <a:latin typeface="+mn-ea"/>
            </a:endParaRPr>
          </a:p>
          <a:p>
            <a:endParaRPr lang="en-US" altLang="ja-JP" sz="900" dirty="0">
              <a:latin typeface="+mn-ea"/>
            </a:endParaRPr>
          </a:p>
          <a:p>
            <a:r>
              <a:rPr lang="ja-JP" altLang="en-US">
                <a:latin typeface="+mn-ea"/>
              </a:rPr>
              <a:t>ブロック</a:t>
            </a:r>
            <a:r>
              <a:rPr lang="ja-JP" altLang="en-US"/>
              <a:t>⑫⑬</a:t>
            </a:r>
            <a:r>
              <a:rPr lang="ja-JP" altLang="en-US">
                <a:latin typeface="+mn-ea"/>
              </a:rPr>
              <a:t>：ポート</a:t>
            </a:r>
            <a:r>
              <a:rPr lang="en-US" altLang="ja-JP" dirty="0">
                <a:latin typeface="+mn-ea"/>
              </a:rPr>
              <a:t>2</a:t>
            </a:r>
            <a:r>
              <a:rPr lang="ja-JP" altLang="en-US">
                <a:latin typeface="+mn-ea"/>
              </a:rPr>
              <a:t>に接続したカラーセンサが黒を検知したら，変数</a:t>
            </a:r>
            <a:r>
              <a:rPr lang="en-US" altLang="ja-JP" dirty="0">
                <a:latin typeface="+mn-ea"/>
              </a:rPr>
              <a:t>stop</a:t>
            </a:r>
            <a:r>
              <a:rPr lang="ja-JP" altLang="en-US">
                <a:latin typeface="+mn-ea"/>
              </a:rPr>
              <a:t>に</a:t>
            </a:r>
            <a:r>
              <a:rPr lang="en-US" altLang="ja-JP" dirty="0">
                <a:latin typeface="+mn-ea"/>
              </a:rPr>
              <a:t>1</a:t>
            </a:r>
            <a:r>
              <a:rPr lang="ja-JP" altLang="en-US">
                <a:latin typeface="+mn-ea"/>
              </a:rPr>
              <a:t>を代入します．</a:t>
            </a:r>
            <a:endParaRPr lang="en-US" altLang="ja-JP" dirty="0">
              <a:latin typeface="+mn-ea"/>
            </a:endParaRPr>
          </a:p>
        </p:txBody>
      </p:sp>
    </p:spTree>
    <p:extLst>
      <p:ext uri="{BB962C8B-B14F-4D97-AF65-F5344CB8AC3E}">
        <p14:creationId xmlns:p14="http://schemas.microsoft.com/office/powerpoint/2010/main" val="1545304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4C9F1931-2145-4BD3-AB39-762259B34089}"/>
              </a:ext>
            </a:extLst>
          </p:cNvPr>
          <p:cNvSpPr>
            <a:spLocks noGrp="1"/>
          </p:cNvSpPr>
          <p:nvPr>
            <p:ph idx="1"/>
          </p:nvPr>
        </p:nvSpPr>
        <p:spPr>
          <a:xfrm>
            <a:off x="180980" y="1179334"/>
            <a:ext cx="5816059" cy="5334050"/>
          </a:xfrm>
          <a:ln>
            <a:solidFill>
              <a:schemeClr val="bg1">
                <a:lumMod val="75000"/>
              </a:schemeClr>
            </a:solidFill>
          </a:ln>
        </p:spPr>
        <p:txBody>
          <a:bodyPr>
            <a:noAutofit/>
          </a:bodyPr>
          <a:lstStyle/>
          <a:p>
            <a:pPr marL="0" indent="0">
              <a:lnSpc>
                <a:spcPts val="1300"/>
              </a:lnSpc>
              <a:buNone/>
            </a:pP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usr</a:t>
            </a:r>
            <a:r>
              <a:rPr lang="en-US" altLang="ja-JP" sz="1600" dirty="0">
                <a:latin typeface="Consolas" panose="020B0609020204030204" pitchFamily="49" charset="0"/>
                <a:cs typeface="Consolas" panose="020B0609020204030204" pitchFamily="49" charset="0"/>
              </a:rPr>
              <a:t>/bin/env </a:t>
            </a:r>
            <a:r>
              <a:rPr lang="en-US" altLang="ja-JP" sz="1600" dirty="0" err="1">
                <a:latin typeface="Consolas" panose="020B0609020204030204" pitchFamily="49" charset="0"/>
                <a:cs typeface="Consolas" panose="020B0609020204030204" pitchFamily="49" charset="0"/>
              </a:rPr>
              <a:t>pybricks-micropython</a:t>
            </a:r>
            <a:endParaRPr lang="en-US" altLang="ja-JP" sz="1600" dirty="0">
              <a:latin typeface="Consolas" panose="020B0609020204030204" pitchFamily="49" charset="0"/>
              <a:cs typeface="Consolas" panose="020B0609020204030204" pitchFamily="49" charset="0"/>
            </a:endParaRP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from common import *</a:t>
            </a:r>
          </a:p>
          <a:p>
            <a:pPr marL="0" indent="0">
              <a:lnSpc>
                <a:spcPts val="1300"/>
              </a:lnSpc>
              <a:buNone/>
            </a:pPr>
            <a:r>
              <a:rPr lang="en-US" altLang="ja-JP" sz="1600" dirty="0">
                <a:latin typeface="Consolas" panose="020B0609020204030204" pitchFamily="49" charset="0"/>
                <a:cs typeface="Consolas" panose="020B0609020204030204" pitchFamily="49" charset="0"/>
              </a:rPr>
              <a:t>import _thread</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color_sensor_1 = </a:t>
            </a:r>
            <a:r>
              <a:rPr lang="en-US" altLang="ja-JP" sz="1600" dirty="0" err="1">
                <a:latin typeface="Consolas" panose="020B0609020204030204" pitchFamily="49" charset="0"/>
                <a:cs typeface="Consolas" panose="020B0609020204030204" pitchFamily="49" charset="0"/>
              </a:rPr>
              <a:t>ColorSensor</a:t>
            </a:r>
            <a:r>
              <a:rPr lang="en-US" altLang="ja-JP" sz="1600" dirty="0">
                <a:latin typeface="Consolas" panose="020B0609020204030204" pitchFamily="49" charset="0"/>
                <a:cs typeface="Consolas" panose="020B0609020204030204" pitchFamily="49" charset="0"/>
              </a:rPr>
              <a:t>(Port.S3)</a:t>
            </a:r>
          </a:p>
          <a:p>
            <a:pPr marL="0" indent="0">
              <a:lnSpc>
                <a:spcPts val="1300"/>
              </a:lnSpc>
              <a:buNone/>
            </a:pPr>
            <a:r>
              <a:rPr lang="en-US" altLang="ja-JP" sz="1600" dirty="0">
                <a:latin typeface="Consolas" panose="020B0609020204030204" pitchFamily="49" charset="0"/>
                <a:cs typeface="Consolas" panose="020B0609020204030204" pitchFamily="49" charset="0"/>
              </a:rPr>
              <a:t>color_sensor_2 = </a:t>
            </a:r>
            <a:r>
              <a:rPr lang="en-US" altLang="ja-JP" sz="1600" dirty="0" err="1">
                <a:latin typeface="Consolas" panose="020B0609020204030204" pitchFamily="49" charset="0"/>
                <a:cs typeface="Consolas" panose="020B0609020204030204" pitchFamily="49" charset="0"/>
              </a:rPr>
              <a:t>ColorSensor</a:t>
            </a:r>
            <a:r>
              <a:rPr lang="en-US" altLang="ja-JP" sz="1600" dirty="0">
                <a:latin typeface="Consolas" panose="020B0609020204030204" pitchFamily="49" charset="0"/>
                <a:cs typeface="Consolas" panose="020B0609020204030204" pitchFamily="49" charset="0"/>
              </a:rPr>
              <a:t>(Port.S2)</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err="1">
                <a:latin typeface="Consolas" panose="020B0609020204030204" pitchFamily="49" charset="0"/>
                <a:cs typeface="Consolas" panose="020B0609020204030204" pitchFamily="49" charset="0"/>
              </a:rPr>
              <a:t>flg</a:t>
            </a:r>
            <a:r>
              <a:rPr lang="en-US" altLang="ja-JP" sz="1600" dirty="0">
                <a:latin typeface="Consolas" panose="020B0609020204030204" pitchFamily="49" charset="0"/>
                <a:cs typeface="Consolas" panose="020B0609020204030204" pitchFamily="49" charset="0"/>
              </a:rPr>
              <a:t> = 0</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def </a:t>
            </a:r>
            <a:r>
              <a:rPr lang="en-US" altLang="ja-JP" sz="1600" dirty="0" err="1">
                <a:latin typeface="Consolas" panose="020B0609020204030204" pitchFamily="49" charset="0"/>
                <a:cs typeface="Consolas" panose="020B0609020204030204" pitchFamily="49" charset="0"/>
              </a:rPr>
              <a:t>detect_line</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a:latin typeface="Consolas" panose="020B0609020204030204" pitchFamily="49" charset="0"/>
                <a:cs typeface="Consolas" panose="020B0609020204030204" pitchFamily="49" charset="0"/>
              </a:rPr>
              <a:t>    global </a:t>
            </a:r>
            <a:r>
              <a:rPr lang="en-US" altLang="ja-JP" sz="1600" dirty="0" err="1">
                <a:latin typeface="Consolas" panose="020B0609020204030204" pitchFamily="49" charset="0"/>
                <a:cs typeface="Consolas" panose="020B0609020204030204" pitchFamily="49" charset="0"/>
              </a:rPr>
              <a:t>flg</a:t>
            </a: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    while True:</a:t>
            </a:r>
          </a:p>
          <a:p>
            <a:pPr marL="0" indent="0">
              <a:lnSpc>
                <a:spcPts val="1300"/>
              </a:lnSpc>
              <a:buNone/>
            </a:pPr>
            <a:r>
              <a:rPr lang="en-US" altLang="ja-JP" sz="1600" dirty="0">
                <a:latin typeface="Consolas" panose="020B0609020204030204" pitchFamily="49" charset="0"/>
                <a:cs typeface="Consolas" panose="020B0609020204030204" pitchFamily="49" charset="0"/>
              </a:rPr>
              <a:t>        if color_sensor_2.color() == </a:t>
            </a:r>
            <a:r>
              <a:rPr lang="en-US" altLang="ja-JP" sz="1600" dirty="0" err="1">
                <a:latin typeface="Consolas" panose="020B0609020204030204" pitchFamily="49" charset="0"/>
                <a:cs typeface="Consolas" panose="020B0609020204030204" pitchFamily="49" charset="0"/>
              </a:rPr>
              <a:t>Color.BLACK</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flg</a:t>
            </a:r>
            <a:r>
              <a:rPr lang="en-US" altLang="ja-JP" sz="1600" dirty="0">
                <a:latin typeface="Consolas" panose="020B0609020204030204" pitchFamily="49" charset="0"/>
                <a:cs typeface="Consolas" panose="020B0609020204030204" pitchFamily="49" charset="0"/>
              </a:rPr>
              <a:t> = 1</a:t>
            </a:r>
          </a:p>
          <a:p>
            <a:pPr marL="0" indent="0">
              <a:lnSpc>
                <a:spcPts val="1300"/>
              </a:lnSpc>
              <a:buNone/>
            </a:pPr>
            <a:r>
              <a:rPr lang="en-US" altLang="ja-JP" sz="1600" dirty="0">
                <a:latin typeface="Consolas" panose="020B0609020204030204" pitchFamily="49" charset="0"/>
                <a:cs typeface="Consolas" panose="020B0609020204030204" pitchFamily="49" charset="0"/>
              </a:rPr>
              <a:t>            break</a:t>
            </a:r>
          </a:p>
          <a:p>
            <a:pPr marL="0" indent="0">
              <a:lnSpc>
                <a:spcPts val="1300"/>
              </a:lnSpc>
              <a:buNone/>
            </a:pPr>
            <a:r>
              <a:rPr lang="en-US" altLang="ja-JP" sz="1600" dirty="0">
                <a:latin typeface="Consolas" panose="020B0609020204030204" pitchFamily="49" charset="0"/>
                <a:cs typeface="Consolas" panose="020B0609020204030204" pitchFamily="49" charset="0"/>
              </a:rPr>
              <a:t>    return</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err="1">
                <a:latin typeface="Consolas" panose="020B0609020204030204" pitchFamily="49" charset="0"/>
                <a:cs typeface="Consolas" panose="020B0609020204030204" pitchFamily="49" charset="0"/>
              </a:rPr>
              <a:t>left_motor</a:t>
            </a:r>
            <a:r>
              <a:rPr lang="en-US" altLang="ja-JP" sz="1600" dirty="0">
                <a:latin typeface="Consolas" panose="020B0609020204030204" pitchFamily="49" charset="0"/>
                <a:cs typeface="Consolas" panose="020B0609020204030204" pitchFamily="49" charset="0"/>
              </a:rPr>
              <a:t> = Motor(</a:t>
            </a:r>
            <a:r>
              <a:rPr lang="en-US" altLang="ja-JP" sz="1600" dirty="0" err="1">
                <a:latin typeface="Consolas" panose="020B0609020204030204" pitchFamily="49" charset="0"/>
                <a:cs typeface="Consolas" panose="020B0609020204030204" pitchFamily="49" charset="0"/>
              </a:rPr>
              <a:t>Port.B</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err="1">
                <a:latin typeface="Consolas" panose="020B0609020204030204" pitchFamily="49" charset="0"/>
                <a:cs typeface="Consolas" panose="020B0609020204030204" pitchFamily="49" charset="0"/>
              </a:rPr>
              <a:t>right_motor</a:t>
            </a:r>
            <a:r>
              <a:rPr lang="en-US" altLang="ja-JP" sz="1600" dirty="0">
                <a:latin typeface="Consolas" panose="020B0609020204030204" pitchFamily="49" charset="0"/>
                <a:cs typeface="Consolas" panose="020B0609020204030204" pitchFamily="49" charset="0"/>
              </a:rPr>
              <a:t> = Motor(</a:t>
            </a:r>
            <a:r>
              <a:rPr lang="en-US" altLang="ja-JP" sz="1600" dirty="0" err="1">
                <a:latin typeface="Consolas" panose="020B0609020204030204" pitchFamily="49" charset="0"/>
                <a:cs typeface="Consolas" panose="020B0609020204030204" pitchFamily="49" charset="0"/>
              </a:rPr>
              <a:t>Port.C</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err="1">
                <a:latin typeface="Consolas" panose="020B0609020204030204" pitchFamily="49" charset="0"/>
                <a:cs typeface="Consolas" panose="020B0609020204030204" pitchFamily="49" charset="0"/>
              </a:rPr>
              <a:t>wheel_diameter</a:t>
            </a:r>
            <a:r>
              <a:rPr lang="en-US" altLang="ja-JP" sz="1600" dirty="0">
                <a:latin typeface="Consolas" panose="020B0609020204030204" pitchFamily="49" charset="0"/>
                <a:cs typeface="Consolas" panose="020B0609020204030204" pitchFamily="49" charset="0"/>
              </a:rPr>
              <a:t> = 56</a:t>
            </a:r>
          </a:p>
          <a:p>
            <a:pPr marL="0" indent="0">
              <a:lnSpc>
                <a:spcPts val="1300"/>
              </a:lnSpc>
              <a:buNone/>
            </a:pPr>
            <a:r>
              <a:rPr lang="en-US" altLang="ja-JP" sz="1600" dirty="0" err="1">
                <a:latin typeface="Consolas" panose="020B0609020204030204" pitchFamily="49" charset="0"/>
                <a:cs typeface="Consolas" panose="020B0609020204030204" pitchFamily="49" charset="0"/>
              </a:rPr>
              <a:t>axle_track</a:t>
            </a:r>
            <a:r>
              <a:rPr lang="en-US" altLang="ja-JP" sz="1600" dirty="0">
                <a:latin typeface="Consolas" panose="020B0609020204030204" pitchFamily="49" charset="0"/>
                <a:cs typeface="Consolas" panose="020B0609020204030204" pitchFamily="49" charset="0"/>
              </a:rPr>
              <a:t> =123</a:t>
            </a:r>
          </a:p>
          <a:p>
            <a:pPr marL="0" indent="0">
              <a:lnSpc>
                <a:spcPts val="1300"/>
              </a:lnSpc>
              <a:buNone/>
            </a:pPr>
            <a:r>
              <a:rPr lang="en-US" altLang="ja-JP" sz="1600" dirty="0">
                <a:latin typeface="Consolas" panose="020B0609020204030204" pitchFamily="49" charset="0"/>
                <a:cs typeface="Consolas" panose="020B0609020204030204" pitchFamily="49" charset="0"/>
              </a:rPr>
              <a:t>robot = </a:t>
            </a:r>
            <a:r>
              <a:rPr lang="en-US" altLang="ja-JP" sz="1600" dirty="0" err="1">
                <a:latin typeface="Consolas" panose="020B0609020204030204" pitchFamily="49" charset="0"/>
                <a:cs typeface="Consolas" panose="020B0609020204030204" pitchFamily="49" charset="0"/>
              </a:rPr>
              <a:t>DriveBase</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left_motor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right_motor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wheel_diameter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axle_track</a:t>
            </a:r>
            <a:r>
              <a:rPr lang="en-US" altLang="ja-JP" sz="1600" dirty="0">
                <a:latin typeface="Consolas" panose="020B0609020204030204" pitchFamily="49" charset="0"/>
                <a:cs typeface="Consolas" panose="020B0609020204030204" pitchFamily="49" charset="0"/>
              </a:rPr>
              <a:t>)</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_</a:t>
            </a:r>
            <a:r>
              <a:rPr lang="en-US" altLang="ja-JP" sz="1600" dirty="0" err="1">
                <a:latin typeface="Consolas" panose="020B0609020204030204" pitchFamily="49" charset="0"/>
                <a:cs typeface="Consolas" panose="020B0609020204030204" pitchFamily="49" charset="0"/>
              </a:rPr>
              <a:t>thread.start_new_thread</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detect_line</a:t>
            </a:r>
            <a:r>
              <a:rPr lang="en-US" altLang="ja-JP" sz="1600" dirty="0">
                <a:latin typeface="Consolas" panose="020B0609020204030204" pitchFamily="49" charset="0"/>
                <a:cs typeface="Consolas" panose="020B0609020204030204" pitchFamily="49" charset="0"/>
              </a:rPr>
              <a:t>, ())</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while </a:t>
            </a:r>
            <a:r>
              <a:rPr lang="en-US" altLang="ja-JP" sz="1600" dirty="0" err="1">
                <a:latin typeface="Consolas" panose="020B0609020204030204" pitchFamily="49" charset="0"/>
                <a:cs typeface="Consolas" panose="020B0609020204030204" pitchFamily="49" charset="0"/>
              </a:rPr>
              <a:t>flg</a:t>
            </a:r>
            <a:r>
              <a:rPr lang="en-US" altLang="ja-JP" sz="1600" dirty="0">
                <a:latin typeface="Consolas" panose="020B0609020204030204" pitchFamily="49" charset="0"/>
                <a:cs typeface="Consolas" panose="020B0609020204030204" pitchFamily="49" charset="0"/>
              </a:rPr>
              <a:t> == 0:</a:t>
            </a:r>
          </a:p>
          <a:p>
            <a:pPr marL="0" indent="0">
              <a:lnSpc>
                <a:spcPts val="1300"/>
              </a:lnSpc>
              <a:buNone/>
            </a:pPr>
            <a:r>
              <a:rPr lang="en-US" altLang="ja-JP" sz="1600" dirty="0">
                <a:latin typeface="Consolas" panose="020B0609020204030204" pitchFamily="49" charset="0"/>
                <a:cs typeface="Consolas" panose="020B0609020204030204" pitchFamily="49" charset="0"/>
              </a:rPr>
              <a:t>    if color_sensor_1.color() == </a:t>
            </a:r>
            <a:r>
              <a:rPr lang="en-US" altLang="ja-JP" sz="1600" dirty="0" err="1">
                <a:latin typeface="Consolas" panose="020B0609020204030204" pitchFamily="49" charset="0"/>
                <a:cs typeface="Consolas" panose="020B0609020204030204" pitchFamily="49" charset="0"/>
              </a:rPr>
              <a:t>Color.BLACK</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robot.drive</a:t>
            </a:r>
            <a:r>
              <a:rPr lang="en-US" altLang="ja-JP" sz="1600" dirty="0">
                <a:latin typeface="Consolas" panose="020B0609020204030204" pitchFamily="49" charset="0"/>
                <a:cs typeface="Consolas" panose="020B0609020204030204" pitchFamily="49" charset="0"/>
              </a:rPr>
              <a:t>(50, 30)</a:t>
            </a:r>
          </a:p>
          <a:p>
            <a:pPr marL="0" indent="0">
              <a:lnSpc>
                <a:spcPts val="1300"/>
              </a:lnSpc>
              <a:buNone/>
            </a:pPr>
            <a:r>
              <a:rPr lang="en-US" altLang="ja-JP" sz="1600" dirty="0">
                <a:latin typeface="Consolas" panose="020B0609020204030204" pitchFamily="49" charset="0"/>
                <a:cs typeface="Consolas" panose="020B0609020204030204" pitchFamily="49" charset="0"/>
              </a:rPr>
              <a:t>    else:</a:t>
            </a:r>
          </a:p>
          <a:p>
            <a:pPr marL="0" indent="0">
              <a:lnSpc>
                <a:spcPts val="1300"/>
              </a:lnSpc>
              <a:buNone/>
            </a:pP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robot.drive</a:t>
            </a:r>
            <a:r>
              <a:rPr lang="en-US" altLang="ja-JP" sz="1600" dirty="0">
                <a:latin typeface="Consolas" panose="020B0609020204030204" pitchFamily="49" charset="0"/>
                <a:cs typeface="Consolas" panose="020B0609020204030204" pitchFamily="49" charset="0"/>
              </a:rPr>
              <a:t>(50, -30)</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err="1">
                <a:latin typeface="Consolas" panose="020B0609020204030204" pitchFamily="49" charset="0"/>
                <a:cs typeface="Consolas" panose="020B0609020204030204" pitchFamily="49" charset="0"/>
              </a:rPr>
              <a:t>robot.stop</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Stop.BRAKE</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err="1">
                <a:latin typeface="Consolas" panose="020B0609020204030204" pitchFamily="49" charset="0"/>
                <a:cs typeface="Consolas" panose="020B0609020204030204" pitchFamily="49" charset="0"/>
              </a:rPr>
              <a:t>robot.drive_time</a:t>
            </a:r>
            <a:r>
              <a:rPr lang="en-US" altLang="ja-JP" sz="1600" dirty="0">
                <a:latin typeface="Consolas" panose="020B0609020204030204" pitchFamily="49" charset="0"/>
                <a:cs typeface="Consolas" panose="020B0609020204030204" pitchFamily="49" charset="0"/>
              </a:rPr>
              <a:t>(0, 180, 500)</a:t>
            </a:r>
          </a:p>
        </p:txBody>
      </p:sp>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16</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normAutofit/>
          </a:bodyPr>
          <a:lstStyle/>
          <a:p>
            <a:r>
              <a:rPr lang="en-US" altLang="ja-JP" dirty="0" err="1"/>
              <a:t>microPython</a:t>
            </a:r>
            <a:endParaRPr lang="ja-JP" altLang="en-US"/>
          </a:p>
        </p:txBody>
      </p:sp>
      <p:sp>
        <p:nvSpPr>
          <p:cNvPr id="2" name="テキスト ボックス 1">
            <a:extLst>
              <a:ext uri="{FF2B5EF4-FFF2-40B4-BE49-F238E27FC236}">
                <a16:creationId xmlns:a16="http://schemas.microsoft.com/office/drawing/2014/main" id="{45F52567-ABE9-284F-B0A2-56343699C516}"/>
              </a:ext>
            </a:extLst>
          </p:cNvPr>
          <p:cNvSpPr txBox="1"/>
          <p:nvPr/>
        </p:nvSpPr>
        <p:spPr>
          <a:xfrm>
            <a:off x="180980" y="717669"/>
            <a:ext cx="514885" cy="461665"/>
          </a:xfrm>
          <a:prstGeom prst="rect">
            <a:avLst/>
          </a:prstGeom>
          <a:noFill/>
        </p:spPr>
        <p:txBody>
          <a:bodyPr wrap="none" rtlCol="0">
            <a:spAutoFit/>
          </a:bodyPr>
          <a:lstStyle/>
          <a:p>
            <a:r>
              <a:rPr kumimoji="1" lang="en-US" altLang="ja-JP" sz="2400" dirty="0"/>
              <a:t>V1</a:t>
            </a:r>
            <a:endParaRPr kumimoji="1" lang="ja-JP" altLang="en-US" sz="2400"/>
          </a:p>
        </p:txBody>
      </p:sp>
      <p:sp>
        <p:nvSpPr>
          <p:cNvPr id="7" name="コンテンツ プレースホルダー 5">
            <a:extLst>
              <a:ext uri="{FF2B5EF4-FFF2-40B4-BE49-F238E27FC236}">
                <a16:creationId xmlns:a16="http://schemas.microsoft.com/office/drawing/2014/main" id="{D60A796C-C487-A146-9731-CE281B939696}"/>
              </a:ext>
            </a:extLst>
          </p:cNvPr>
          <p:cNvSpPr txBox="1">
            <a:spLocks/>
          </p:cNvSpPr>
          <p:nvPr/>
        </p:nvSpPr>
        <p:spPr>
          <a:xfrm>
            <a:off x="6194963" y="1179334"/>
            <a:ext cx="5816059" cy="5334050"/>
          </a:xfrm>
          <a:prstGeom prst="rect">
            <a:avLst/>
          </a:prstGeom>
          <a:ln>
            <a:solidFill>
              <a:schemeClr val="bg1">
                <a:lumMod val="75000"/>
              </a:schemeClr>
            </a:solidFill>
          </a:ln>
        </p:spPr>
        <p:txBody>
          <a:bodyPr vert="horz" lIns="91440" tIns="45720" rIns="91440" bIns="45720" rtlCol="0">
            <a:no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nSpc>
                <a:spcPts val="1300"/>
              </a:lnSpc>
              <a:buNone/>
            </a:pP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usr</a:t>
            </a:r>
            <a:r>
              <a:rPr lang="en-US" altLang="ja-JP" sz="1600" dirty="0">
                <a:latin typeface="Consolas" panose="020B0609020204030204" pitchFamily="49" charset="0"/>
                <a:cs typeface="Consolas" panose="020B0609020204030204" pitchFamily="49" charset="0"/>
              </a:rPr>
              <a:t>/bin/env </a:t>
            </a:r>
            <a:r>
              <a:rPr lang="en-US" altLang="ja-JP" sz="1600" dirty="0" err="1">
                <a:latin typeface="Consolas" panose="020B0609020204030204" pitchFamily="49" charset="0"/>
                <a:cs typeface="Consolas" panose="020B0609020204030204" pitchFamily="49" charset="0"/>
              </a:rPr>
              <a:t>pybricks-micropython</a:t>
            </a:r>
            <a:endParaRPr lang="en-US" altLang="ja-JP" sz="1600" dirty="0">
              <a:latin typeface="Consolas" panose="020B0609020204030204" pitchFamily="49" charset="0"/>
              <a:cs typeface="Consolas" panose="020B0609020204030204" pitchFamily="49" charset="0"/>
            </a:endParaRP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from common import *</a:t>
            </a:r>
          </a:p>
          <a:p>
            <a:pPr marL="0" indent="0">
              <a:lnSpc>
                <a:spcPts val="1300"/>
              </a:lnSpc>
              <a:buNone/>
            </a:pPr>
            <a:r>
              <a:rPr lang="en-US" altLang="ja-JP" sz="1600" dirty="0">
                <a:latin typeface="Consolas" panose="020B0609020204030204" pitchFamily="49" charset="0"/>
                <a:cs typeface="Consolas" panose="020B0609020204030204" pitchFamily="49" charset="0"/>
              </a:rPr>
              <a:t>import _thread</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color_sensor_1 = </a:t>
            </a:r>
            <a:r>
              <a:rPr lang="en-US" altLang="ja-JP" sz="1600" dirty="0" err="1">
                <a:latin typeface="Consolas" panose="020B0609020204030204" pitchFamily="49" charset="0"/>
                <a:cs typeface="Consolas" panose="020B0609020204030204" pitchFamily="49" charset="0"/>
              </a:rPr>
              <a:t>ColorSensor</a:t>
            </a:r>
            <a:r>
              <a:rPr lang="en-US" altLang="ja-JP" sz="1600" dirty="0">
                <a:latin typeface="Consolas" panose="020B0609020204030204" pitchFamily="49" charset="0"/>
                <a:cs typeface="Consolas" panose="020B0609020204030204" pitchFamily="49" charset="0"/>
              </a:rPr>
              <a:t>(Port.S3)</a:t>
            </a:r>
          </a:p>
          <a:p>
            <a:pPr marL="0" indent="0">
              <a:lnSpc>
                <a:spcPts val="1300"/>
              </a:lnSpc>
              <a:buNone/>
            </a:pPr>
            <a:r>
              <a:rPr lang="en-US" altLang="ja-JP" sz="1600" dirty="0">
                <a:latin typeface="Consolas" panose="020B0609020204030204" pitchFamily="49" charset="0"/>
                <a:cs typeface="Consolas" panose="020B0609020204030204" pitchFamily="49" charset="0"/>
              </a:rPr>
              <a:t>color_sensor_2 = </a:t>
            </a:r>
            <a:r>
              <a:rPr lang="en-US" altLang="ja-JP" sz="1600" dirty="0" err="1">
                <a:latin typeface="Consolas" panose="020B0609020204030204" pitchFamily="49" charset="0"/>
                <a:cs typeface="Consolas" panose="020B0609020204030204" pitchFamily="49" charset="0"/>
              </a:rPr>
              <a:t>ColorSensor</a:t>
            </a:r>
            <a:r>
              <a:rPr lang="en-US" altLang="ja-JP" sz="1600" dirty="0">
                <a:latin typeface="Consolas" panose="020B0609020204030204" pitchFamily="49" charset="0"/>
                <a:cs typeface="Consolas" panose="020B0609020204030204" pitchFamily="49" charset="0"/>
              </a:rPr>
              <a:t>(Port.S2)</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err="1">
                <a:latin typeface="Consolas" panose="020B0609020204030204" pitchFamily="49" charset="0"/>
                <a:cs typeface="Consolas" panose="020B0609020204030204" pitchFamily="49" charset="0"/>
              </a:rPr>
              <a:t>flg</a:t>
            </a:r>
            <a:r>
              <a:rPr lang="en-US" altLang="ja-JP" sz="1600" dirty="0">
                <a:latin typeface="Consolas" panose="020B0609020204030204" pitchFamily="49" charset="0"/>
                <a:cs typeface="Consolas" panose="020B0609020204030204" pitchFamily="49" charset="0"/>
              </a:rPr>
              <a:t> = 0</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def </a:t>
            </a:r>
            <a:r>
              <a:rPr lang="en-US" altLang="ja-JP" sz="1600" dirty="0" err="1">
                <a:latin typeface="Consolas" panose="020B0609020204030204" pitchFamily="49" charset="0"/>
                <a:cs typeface="Consolas" panose="020B0609020204030204" pitchFamily="49" charset="0"/>
              </a:rPr>
              <a:t>detect_line</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a:latin typeface="Consolas" panose="020B0609020204030204" pitchFamily="49" charset="0"/>
                <a:cs typeface="Consolas" panose="020B0609020204030204" pitchFamily="49" charset="0"/>
              </a:rPr>
              <a:t>    global </a:t>
            </a:r>
            <a:r>
              <a:rPr lang="en-US" altLang="ja-JP" sz="1600" dirty="0" err="1">
                <a:latin typeface="Consolas" panose="020B0609020204030204" pitchFamily="49" charset="0"/>
                <a:cs typeface="Consolas" panose="020B0609020204030204" pitchFamily="49" charset="0"/>
              </a:rPr>
              <a:t>flg</a:t>
            </a: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    while True:</a:t>
            </a:r>
          </a:p>
          <a:p>
            <a:pPr marL="0" indent="0">
              <a:lnSpc>
                <a:spcPts val="1300"/>
              </a:lnSpc>
              <a:buNone/>
            </a:pPr>
            <a:r>
              <a:rPr lang="en-US" altLang="ja-JP" sz="1600" dirty="0">
                <a:latin typeface="Consolas" panose="020B0609020204030204" pitchFamily="49" charset="0"/>
                <a:cs typeface="Consolas" panose="020B0609020204030204" pitchFamily="49" charset="0"/>
              </a:rPr>
              <a:t>        if color_sensor_2.color() == </a:t>
            </a:r>
            <a:r>
              <a:rPr lang="en-US" altLang="ja-JP" sz="1600" dirty="0" err="1">
                <a:latin typeface="Consolas" panose="020B0609020204030204" pitchFamily="49" charset="0"/>
                <a:cs typeface="Consolas" panose="020B0609020204030204" pitchFamily="49" charset="0"/>
              </a:rPr>
              <a:t>Color.BLACK</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flg</a:t>
            </a:r>
            <a:r>
              <a:rPr lang="en-US" altLang="ja-JP" sz="1600" dirty="0">
                <a:latin typeface="Consolas" panose="020B0609020204030204" pitchFamily="49" charset="0"/>
                <a:cs typeface="Consolas" panose="020B0609020204030204" pitchFamily="49" charset="0"/>
              </a:rPr>
              <a:t> = 1</a:t>
            </a:r>
          </a:p>
          <a:p>
            <a:pPr marL="0" indent="0">
              <a:lnSpc>
                <a:spcPts val="1300"/>
              </a:lnSpc>
              <a:buNone/>
            </a:pPr>
            <a:r>
              <a:rPr lang="en-US" altLang="ja-JP" sz="1600" dirty="0">
                <a:latin typeface="Consolas" panose="020B0609020204030204" pitchFamily="49" charset="0"/>
                <a:cs typeface="Consolas" panose="020B0609020204030204" pitchFamily="49" charset="0"/>
              </a:rPr>
              <a:t>            break</a:t>
            </a:r>
          </a:p>
          <a:p>
            <a:pPr marL="0" indent="0">
              <a:lnSpc>
                <a:spcPts val="1300"/>
              </a:lnSpc>
              <a:buNone/>
            </a:pPr>
            <a:r>
              <a:rPr lang="en-US" altLang="ja-JP" sz="1600" dirty="0">
                <a:latin typeface="Consolas" panose="020B0609020204030204" pitchFamily="49" charset="0"/>
                <a:cs typeface="Consolas" panose="020B0609020204030204" pitchFamily="49" charset="0"/>
              </a:rPr>
              <a:t>    return</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err="1">
                <a:latin typeface="Consolas" panose="020B0609020204030204" pitchFamily="49" charset="0"/>
                <a:cs typeface="Consolas" panose="020B0609020204030204" pitchFamily="49" charset="0"/>
              </a:rPr>
              <a:t>left_motor</a:t>
            </a:r>
            <a:r>
              <a:rPr lang="en-US" altLang="ja-JP" sz="1600" dirty="0">
                <a:latin typeface="Consolas" panose="020B0609020204030204" pitchFamily="49" charset="0"/>
                <a:cs typeface="Consolas" panose="020B0609020204030204" pitchFamily="49" charset="0"/>
              </a:rPr>
              <a:t> = Motor(</a:t>
            </a:r>
            <a:r>
              <a:rPr lang="en-US" altLang="ja-JP" sz="1600" dirty="0" err="1">
                <a:latin typeface="Consolas" panose="020B0609020204030204" pitchFamily="49" charset="0"/>
                <a:cs typeface="Consolas" panose="020B0609020204030204" pitchFamily="49" charset="0"/>
              </a:rPr>
              <a:t>Port.B</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err="1">
                <a:latin typeface="Consolas" panose="020B0609020204030204" pitchFamily="49" charset="0"/>
                <a:cs typeface="Consolas" panose="020B0609020204030204" pitchFamily="49" charset="0"/>
              </a:rPr>
              <a:t>right_motor</a:t>
            </a:r>
            <a:r>
              <a:rPr lang="en-US" altLang="ja-JP" sz="1600" dirty="0">
                <a:latin typeface="Consolas" panose="020B0609020204030204" pitchFamily="49" charset="0"/>
                <a:cs typeface="Consolas" panose="020B0609020204030204" pitchFamily="49" charset="0"/>
              </a:rPr>
              <a:t> = Motor(</a:t>
            </a:r>
            <a:r>
              <a:rPr lang="en-US" altLang="ja-JP" sz="1600" dirty="0" err="1">
                <a:latin typeface="Consolas" panose="020B0609020204030204" pitchFamily="49" charset="0"/>
                <a:cs typeface="Consolas" panose="020B0609020204030204" pitchFamily="49" charset="0"/>
              </a:rPr>
              <a:t>Port.C</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err="1">
                <a:latin typeface="Consolas" panose="020B0609020204030204" pitchFamily="49" charset="0"/>
                <a:cs typeface="Consolas" panose="020B0609020204030204" pitchFamily="49" charset="0"/>
              </a:rPr>
              <a:t>wheel_diameter</a:t>
            </a:r>
            <a:r>
              <a:rPr lang="en-US" altLang="ja-JP" sz="1600" dirty="0">
                <a:latin typeface="Consolas" panose="020B0609020204030204" pitchFamily="49" charset="0"/>
                <a:cs typeface="Consolas" panose="020B0609020204030204" pitchFamily="49" charset="0"/>
              </a:rPr>
              <a:t> = 56</a:t>
            </a:r>
          </a:p>
          <a:p>
            <a:pPr marL="0" indent="0">
              <a:lnSpc>
                <a:spcPts val="1300"/>
              </a:lnSpc>
              <a:buNone/>
            </a:pPr>
            <a:r>
              <a:rPr lang="en-US" altLang="ja-JP" sz="1600" dirty="0" err="1">
                <a:latin typeface="Consolas" panose="020B0609020204030204" pitchFamily="49" charset="0"/>
                <a:cs typeface="Consolas" panose="020B0609020204030204" pitchFamily="49" charset="0"/>
              </a:rPr>
              <a:t>axle_track</a:t>
            </a:r>
            <a:r>
              <a:rPr lang="en-US" altLang="ja-JP" sz="1600" dirty="0">
                <a:latin typeface="Consolas" panose="020B0609020204030204" pitchFamily="49" charset="0"/>
                <a:cs typeface="Consolas" panose="020B0609020204030204" pitchFamily="49" charset="0"/>
              </a:rPr>
              <a:t> =123</a:t>
            </a:r>
          </a:p>
          <a:p>
            <a:pPr marL="0" indent="0">
              <a:lnSpc>
                <a:spcPts val="1300"/>
              </a:lnSpc>
              <a:buNone/>
            </a:pPr>
            <a:r>
              <a:rPr lang="en-US" altLang="ja-JP" sz="1600" dirty="0">
                <a:latin typeface="Consolas" panose="020B0609020204030204" pitchFamily="49" charset="0"/>
                <a:cs typeface="Consolas" panose="020B0609020204030204" pitchFamily="49" charset="0"/>
              </a:rPr>
              <a:t>robot = </a:t>
            </a:r>
            <a:r>
              <a:rPr lang="en-US" altLang="ja-JP" sz="1600" dirty="0" err="1">
                <a:latin typeface="Consolas" panose="020B0609020204030204" pitchFamily="49" charset="0"/>
                <a:cs typeface="Consolas" panose="020B0609020204030204" pitchFamily="49" charset="0"/>
              </a:rPr>
              <a:t>DriveBase</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left_motor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right_motor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wheel_diameter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axle_track</a:t>
            </a:r>
            <a:r>
              <a:rPr lang="en-US" altLang="ja-JP" sz="1600" dirty="0">
                <a:latin typeface="Consolas" panose="020B0609020204030204" pitchFamily="49" charset="0"/>
                <a:cs typeface="Consolas" panose="020B0609020204030204" pitchFamily="49" charset="0"/>
              </a:rPr>
              <a:t>)</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_</a:t>
            </a:r>
            <a:r>
              <a:rPr lang="en-US" altLang="ja-JP" sz="1600" dirty="0" err="1">
                <a:latin typeface="Consolas" panose="020B0609020204030204" pitchFamily="49" charset="0"/>
                <a:cs typeface="Consolas" panose="020B0609020204030204" pitchFamily="49" charset="0"/>
              </a:rPr>
              <a:t>thread.start_new_thread</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detect_line</a:t>
            </a:r>
            <a:r>
              <a:rPr lang="en-US" altLang="ja-JP" sz="1600" dirty="0">
                <a:latin typeface="Consolas" panose="020B0609020204030204" pitchFamily="49" charset="0"/>
                <a:cs typeface="Consolas" panose="020B0609020204030204" pitchFamily="49" charset="0"/>
              </a:rPr>
              <a:t>, ())</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while </a:t>
            </a:r>
            <a:r>
              <a:rPr lang="en-US" altLang="ja-JP" sz="1600" dirty="0" err="1">
                <a:latin typeface="Consolas" panose="020B0609020204030204" pitchFamily="49" charset="0"/>
                <a:cs typeface="Consolas" panose="020B0609020204030204" pitchFamily="49" charset="0"/>
              </a:rPr>
              <a:t>flg</a:t>
            </a:r>
            <a:r>
              <a:rPr lang="en-US" altLang="ja-JP" sz="1600" dirty="0">
                <a:latin typeface="Consolas" panose="020B0609020204030204" pitchFamily="49" charset="0"/>
                <a:cs typeface="Consolas" panose="020B0609020204030204" pitchFamily="49" charset="0"/>
              </a:rPr>
              <a:t> == 0:</a:t>
            </a:r>
          </a:p>
          <a:p>
            <a:pPr marL="0" indent="0">
              <a:lnSpc>
                <a:spcPts val="1300"/>
              </a:lnSpc>
              <a:buNone/>
            </a:pPr>
            <a:r>
              <a:rPr lang="en-US" altLang="ja-JP" sz="1600" dirty="0">
                <a:latin typeface="Consolas" panose="020B0609020204030204" pitchFamily="49" charset="0"/>
                <a:cs typeface="Consolas" panose="020B0609020204030204" pitchFamily="49" charset="0"/>
              </a:rPr>
              <a:t>    if color_sensor_1.color() == </a:t>
            </a:r>
            <a:r>
              <a:rPr lang="en-US" altLang="ja-JP" sz="1600" dirty="0" err="1">
                <a:latin typeface="Consolas" panose="020B0609020204030204" pitchFamily="49" charset="0"/>
                <a:cs typeface="Consolas" panose="020B0609020204030204" pitchFamily="49" charset="0"/>
              </a:rPr>
              <a:t>Color.BLACK</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robot.drive</a:t>
            </a:r>
            <a:r>
              <a:rPr lang="en-US" altLang="ja-JP" sz="1600" dirty="0">
                <a:latin typeface="Consolas" panose="020B0609020204030204" pitchFamily="49" charset="0"/>
                <a:cs typeface="Consolas" panose="020B0609020204030204" pitchFamily="49" charset="0"/>
              </a:rPr>
              <a:t>(50, 30)</a:t>
            </a:r>
          </a:p>
          <a:p>
            <a:pPr marL="0" indent="0">
              <a:lnSpc>
                <a:spcPts val="1300"/>
              </a:lnSpc>
              <a:buNone/>
            </a:pPr>
            <a:r>
              <a:rPr lang="en-US" altLang="ja-JP" sz="1600" dirty="0">
                <a:latin typeface="Consolas" panose="020B0609020204030204" pitchFamily="49" charset="0"/>
                <a:cs typeface="Consolas" panose="020B0609020204030204" pitchFamily="49" charset="0"/>
              </a:rPr>
              <a:t>    else:</a:t>
            </a:r>
          </a:p>
          <a:p>
            <a:pPr marL="0" indent="0">
              <a:lnSpc>
                <a:spcPts val="1300"/>
              </a:lnSpc>
              <a:buNone/>
            </a:pP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robot.drive</a:t>
            </a:r>
            <a:r>
              <a:rPr lang="en-US" altLang="ja-JP" sz="1600" dirty="0">
                <a:latin typeface="Consolas" panose="020B0609020204030204" pitchFamily="49" charset="0"/>
                <a:cs typeface="Consolas" panose="020B0609020204030204" pitchFamily="49" charset="0"/>
              </a:rPr>
              <a:t>(50, -30)</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err="1">
                <a:latin typeface="Consolas" panose="020B0609020204030204" pitchFamily="49" charset="0"/>
                <a:cs typeface="Consolas" panose="020B0609020204030204" pitchFamily="49" charset="0"/>
              </a:rPr>
              <a:t>robot.stop</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Stop.BRAKE</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err="1">
                <a:solidFill>
                  <a:srgbClr val="0432FF"/>
                </a:solidFill>
                <a:latin typeface="Consolas" panose="020B0609020204030204" pitchFamily="49" charset="0"/>
                <a:cs typeface="Consolas" panose="020B0609020204030204" pitchFamily="49" charset="0"/>
              </a:rPr>
              <a:t>robot.turn</a:t>
            </a:r>
            <a:r>
              <a:rPr lang="en-US" altLang="ja-JP" sz="1600" dirty="0">
                <a:solidFill>
                  <a:srgbClr val="0432FF"/>
                </a:solidFill>
                <a:latin typeface="Consolas" panose="020B0609020204030204" pitchFamily="49" charset="0"/>
                <a:cs typeface="Consolas" panose="020B0609020204030204" pitchFamily="49" charset="0"/>
              </a:rPr>
              <a:t>(90)</a:t>
            </a:r>
          </a:p>
        </p:txBody>
      </p:sp>
      <p:sp>
        <p:nvSpPr>
          <p:cNvPr id="8" name="テキスト ボックス 7">
            <a:extLst>
              <a:ext uri="{FF2B5EF4-FFF2-40B4-BE49-F238E27FC236}">
                <a16:creationId xmlns:a16="http://schemas.microsoft.com/office/drawing/2014/main" id="{48684CD6-0F0E-EB4A-9528-3934470AE211}"/>
              </a:ext>
            </a:extLst>
          </p:cNvPr>
          <p:cNvSpPr txBox="1"/>
          <p:nvPr/>
        </p:nvSpPr>
        <p:spPr>
          <a:xfrm>
            <a:off x="6134794" y="698931"/>
            <a:ext cx="3284874" cy="461665"/>
          </a:xfrm>
          <a:prstGeom prst="rect">
            <a:avLst/>
          </a:prstGeom>
          <a:noFill/>
        </p:spPr>
        <p:txBody>
          <a:bodyPr wrap="none" rtlCol="0">
            <a:spAutoFit/>
          </a:bodyPr>
          <a:lstStyle/>
          <a:p>
            <a:r>
              <a:rPr lang="en-US" altLang="ja-JP" sz="2400" dirty="0"/>
              <a:t>V2</a:t>
            </a:r>
            <a:r>
              <a:rPr lang="ja-JP" altLang="en-US" sz="2400">
                <a:solidFill>
                  <a:srgbClr val="0432FF"/>
                </a:solidFill>
              </a:rPr>
              <a:t>（変更箇所は青字）</a:t>
            </a:r>
          </a:p>
        </p:txBody>
      </p:sp>
      <p:sp>
        <p:nvSpPr>
          <p:cNvPr id="12" name="テキスト ボックス 11">
            <a:extLst>
              <a:ext uri="{FF2B5EF4-FFF2-40B4-BE49-F238E27FC236}">
                <a16:creationId xmlns:a16="http://schemas.microsoft.com/office/drawing/2014/main" id="{7F495A6E-1DCF-DC43-ACB6-468402ED3128}"/>
              </a:ext>
            </a:extLst>
          </p:cNvPr>
          <p:cNvSpPr txBox="1"/>
          <p:nvPr/>
        </p:nvSpPr>
        <p:spPr>
          <a:xfrm>
            <a:off x="9585256" y="8216257"/>
            <a:ext cx="2367395" cy="830997"/>
          </a:xfrm>
          <a:prstGeom prst="rect">
            <a:avLst/>
          </a:prstGeom>
          <a:solidFill>
            <a:srgbClr val="FFC000"/>
          </a:solidFill>
        </p:spPr>
        <p:txBody>
          <a:bodyPr wrap="square" rtlCol="0">
            <a:spAutoFit/>
          </a:bodyPr>
          <a:lstStyle/>
          <a:p>
            <a:r>
              <a:rPr kumimoji="1" lang="en-US" altLang="ja-JP" sz="1200" dirty="0"/>
              <a:t>V2</a:t>
            </a:r>
            <a:r>
              <a:rPr kumimoji="1" lang="ja-JP" altLang="en-US" sz="1200"/>
              <a:t>では．</a:t>
            </a:r>
            <a:r>
              <a:rPr kumimoji="1" lang="en-US" altLang="ja-JP" sz="1200" dirty="0" err="1"/>
              <a:t>DriveBase</a:t>
            </a:r>
            <a:r>
              <a:rPr kumimoji="1" lang="ja-JP" altLang="en-US" sz="1200"/>
              <a:t>クラスの</a:t>
            </a:r>
            <a:r>
              <a:rPr kumimoji="1" lang="en-US" altLang="ja-JP" sz="1200" dirty="0"/>
              <a:t>turn()</a:t>
            </a:r>
            <a:r>
              <a:rPr kumimoji="1" lang="ja-JP" altLang="en-US" sz="1200"/>
              <a:t>関数で，ロボットを指定角度スピンターンさせることができます</a:t>
            </a:r>
          </a:p>
        </p:txBody>
      </p:sp>
      <p:cxnSp>
        <p:nvCxnSpPr>
          <p:cNvPr id="13" name="直線矢印コネクタ 12">
            <a:extLst>
              <a:ext uri="{FF2B5EF4-FFF2-40B4-BE49-F238E27FC236}">
                <a16:creationId xmlns:a16="http://schemas.microsoft.com/office/drawing/2014/main" id="{FA41F285-098C-2B42-BFFC-28C65E00F0CB}"/>
              </a:ext>
            </a:extLst>
          </p:cNvPr>
          <p:cNvCxnSpPr>
            <a:cxnSpLocks/>
            <a:stCxn id="12" idx="1"/>
          </p:cNvCxnSpPr>
          <p:nvPr/>
        </p:nvCxnSpPr>
        <p:spPr>
          <a:xfrm flipH="1">
            <a:off x="8274264" y="8631756"/>
            <a:ext cx="1310992" cy="13708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482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C4905-C610-B141-B06F-0933805288B8}"/>
              </a:ext>
            </a:extLst>
          </p:cNvPr>
          <p:cNvSpPr>
            <a:spLocks noGrp="1"/>
          </p:cNvSpPr>
          <p:nvPr>
            <p:ph type="title"/>
          </p:nvPr>
        </p:nvSpPr>
        <p:spPr/>
        <p:txBody>
          <a:bodyPr/>
          <a:lstStyle/>
          <a:p>
            <a:r>
              <a:rPr lang="ja-JP" altLang="en-US"/>
              <a:t>線を使ってロボットの姿勢を整える</a:t>
            </a:r>
            <a:endParaRPr kumimoji="1" lang="ja-JP" altLang="en-US"/>
          </a:p>
        </p:txBody>
      </p:sp>
      <p:sp>
        <p:nvSpPr>
          <p:cNvPr id="3" name="テキスト プレースホルダー 2">
            <a:extLst>
              <a:ext uri="{FF2B5EF4-FFF2-40B4-BE49-F238E27FC236}">
                <a16:creationId xmlns:a16="http://schemas.microsoft.com/office/drawing/2014/main" id="{3CA40594-62D4-B141-8E2D-0E393FFBFABF}"/>
              </a:ext>
            </a:extLst>
          </p:cNvPr>
          <p:cNvSpPr>
            <a:spLocks noGrp="1"/>
          </p:cNvSpPr>
          <p:nvPr>
            <p:ph type="body" idx="1"/>
          </p:nvPr>
        </p:nvSpPr>
        <p:spPr/>
        <p:txBody>
          <a:bodyPr/>
          <a:lstStyle/>
          <a:p>
            <a:r>
              <a:rPr lang="en-US" altLang="ja-JP" dirty="0"/>
              <a:t>p.180 7.4.4</a:t>
            </a:r>
            <a:endParaRPr lang="ja-JP" altLang="en-US"/>
          </a:p>
        </p:txBody>
      </p:sp>
      <p:sp>
        <p:nvSpPr>
          <p:cNvPr id="4" name="スライド番号プレースホルダー 3">
            <a:extLst>
              <a:ext uri="{FF2B5EF4-FFF2-40B4-BE49-F238E27FC236}">
                <a16:creationId xmlns:a16="http://schemas.microsoft.com/office/drawing/2014/main" id="{090C49B8-33E9-F548-A32A-7BFC96080F05}"/>
              </a:ext>
            </a:extLst>
          </p:cNvPr>
          <p:cNvSpPr>
            <a:spLocks noGrp="1"/>
          </p:cNvSpPr>
          <p:nvPr>
            <p:ph type="sldNum" sz="quarter" idx="12"/>
          </p:nvPr>
        </p:nvSpPr>
        <p:spPr/>
        <p:txBody>
          <a:bodyPr/>
          <a:lstStyle/>
          <a:p>
            <a:fld id="{13AB05CA-B2B8-0B46-A3D3-7CDE1DE4FAD6}" type="slidenum">
              <a:rPr lang="ja-JP" altLang="en-US" smtClean="0"/>
              <a:pPr/>
              <a:t>17</a:t>
            </a:fld>
            <a:endParaRPr lang="ja-JP" altLang="en-US" dirty="0"/>
          </a:p>
        </p:txBody>
      </p:sp>
    </p:spTree>
    <p:extLst>
      <p:ext uri="{BB962C8B-B14F-4D97-AF65-F5344CB8AC3E}">
        <p14:creationId xmlns:p14="http://schemas.microsoft.com/office/powerpoint/2010/main" val="2195878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18</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lstStyle/>
          <a:p>
            <a:r>
              <a:rPr lang="en-US" altLang="ja-JP" dirty="0"/>
              <a:t>EV3-SW</a:t>
            </a:r>
            <a:r>
              <a:rPr lang="ja-JP" altLang="en-US"/>
              <a:t>による記述</a:t>
            </a:r>
          </a:p>
        </p:txBody>
      </p:sp>
      <p:pic>
        <p:nvPicPr>
          <p:cNvPr id="6" name="図 5" descr="ダイアグラム&#10;&#10;自動的に生成された説明">
            <a:extLst>
              <a:ext uri="{FF2B5EF4-FFF2-40B4-BE49-F238E27FC236}">
                <a16:creationId xmlns:a16="http://schemas.microsoft.com/office/drawing/2014/main" id="{57DE07EB-0C48-5A4F-93EE-9DE0C49785DA}"/>
              </a:ext>
            </a:extLst>
          </p:cNvPr>
          <p:cNvPicPr>
            <a:picLocks noChangeAspect="1"/>
          </p:cNvPicPr>
          <p:nvPr/>
        </p:nvPicPr>
        <p:blipFill>
          <a:blip r:embed="rId2"/>
          <a:stretch>
            <a:fillRect/>
          </a:stretch>
        </p:blipFill>
        <p:spPr>
          <a:xfrm>
            <a:off x="483727" y="1491982"/>
            <a:ext cx="11468924" cy="4767008"/>
          </a:xfrm>
          <a:prstGeom prst="rect">
            <a:avLst/>
          </a:prstGeom>
        </p:spPr>
      </p:pic>
    </p:spTree>
    <p:extLst>
      <p:ext uri="{BB962C8B-B14F-4D97-AF65-F5344CB8AC3E}">
        <p14:creationId xmlns:p14="http://schemas.microsoft.com/office/powerpoint/2010/main" val="1669949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B1E73F-F6CF-3045-957B-D926E3BABD88}"/>
              </a:ext>
            </a:extLst>
          </p:cNvPr>
          <p:cNvSpPr>
            <a:spLocks noGrp="1"/>
          </p:cNvSpPr>
          <p:nvPr>
            <p:ph type="title"/>
          </p:nvPr>
        </p:nvSpPr>
        <p:spPr/>
        <p:txBody>
          <a:bodyPr>
            <a:normAutofit fontScale="90000"/>
          </a:bodyPr>
          <a:lstStyle/>
          <a:p>
            <a:r>
              <a:rPr kumimoji="1" lang="ja-JP" altLang="en-US"/>
              <a:t>ブロックの説明</a:t>
            </a:r>
          </a:p>
        </p:txBody>
      </p:sp>
      <p:sp>
        <p:nvSpPr>
          <p:cNvPr id="3" name="スライド番号プレースホルダー 2">
            <a:extLst>
              <a:ext uri="{FF2B5EF4-FFF2-40B4-BE49-F238E27FC236}">
                <a16:creationId xmlns:a16="http://schemas.microsoft.com/office/drawing/2014/main" id="{6E2AB124-07A2-FA48-9389-2A5D6346AB7F}"/>
              </a:ext>
            </a:extLst>
          </p:cNvPr>
          <p:cNvSpPr>
            <a:spLocks noGrp="1"/>
          </p:cNvSpPr>
          <p:nvPr>
            <p:ph type="sldNum" sz="quarter" idx="12"/>
          </p:nvPr>
        </p:nvSpPr>
        <p:spPr/>
        <p:txBody>
          <a:bodyPr/>
          <a:lstStyle/>
          <a:p>
            <a:fld id="{13AB05CA-B2B8-0B46-A3D3-7CDE1DE4FAD6}" type="slidenum">
              <a:rPr lang="ja-JP" altLang="en-US" smtClean="0"/>
              <a:pPr/>
              <a:t>19</a:t>
            </a:fld>
            <a:endParaRPr lang="ja-JP" altLang="en-US" dirty="0"/>
          </a:p>
        </p:txBody>
      </p:sp>
      <p:sp>
        <p:nvSpPr>
          <p:cNvPr id="4" name="テキスト ボックス 3">
            <a:extLst>
              <a:ext uri="{FF2B5EF4-FFF2-40B4-BE49-F238E27FC236}">
                <a16:creationId xmlns:a16="http://schemas.microsoft.com/office/drawing/2014/main" id="{7F3129B7-1B2A-D344-B20B-3F1CBB8BC9DF}"/>
              </a:ext>
            </a:extLst>
          </p:cNvPr>
          <p:cNvSpPr txBox="1"/>
          <p:nvPr/>
        </p:nvSpPr>
        <p:spPr>
          <a:xfrm>
            <a:off x="347545" y="894746"/>
            <a:ext cx="5144205" cy="4878900"/>
          </a:xfrm>
          <a:prstGeom prst="rect">
            <a:avLst/>
          </a:prstGeom>
          <a:noFill/>
        </p:spPr>
        <p:txBody>
          <a:bodyPr wrap="square" rtlCol="0">
            <a:spAutoFit/>
          </a:bodyPr>
          <a:lstStyle/>
          <a:p>
            <a:pPr>
              <a:lnSpc>
                <a:spcPts val="2200"/>
              </a:lnSpc>
            </a:pPr>
            <a:r>
              <a:rPr lang="ja-JP" altLang="en-US"/>
              <a:t>ブロック ① </a:t>
            </a:r>
            <a:r>
              <a:rPr lang="en-US" altLang="ja-JP" dirty="0"/>
              <a:t>: L </a:t>
            </a:r>
            <a:r>
              <a:rPr lang="ja-JP" altLang="en-US"/>
              <a:t>モーターブロックで，「モード</a:t>
            </a:r>
            <a:r>
              <a:rPr lang="en-US" altLang="ja-JP" dirty="0"/>
              <a:t>:</a:t>
            </a:r>
            <a:r>
              <a:rPr lang="ja-JP" altLang="en-US"/>
              <a:t>オン」「モーターパワー</a:t>
            </a:r>
            <a:r>
              <a:rPr lang="en-US" altLang="ja-JP" dirty="0"/>
              <a:t>:20</a:t>
            </a:r>
            <a:r>
              <a:rPr lang="ja-JP" altLang="en-US"/>
              <a:t>」に設定し，モーター </a:t>
            </a:r>
            <a:r>
              <a:rPr lang="en-US" altLang="ja-JP" dirty="0"/>
              <a:t>B </a:t>
            </a:r>
            <a:r>
              <a:rPr lang="ja-JP" altLang="en-US"/>
              <a:t>を回転させています</a:t>
            </a:r>
            <a:r>
              <a:rPr lang="en-US" altLang="ja-JP" dirty="0"/>
              <a:t>.</a:t>
            </a:r>
          </a:p>
          <a:p>
            <a:pPr>
              <a:lnSpc>
                <a:spcPts val="2200"/>
              </a:lnSpc>
            </a:pPr>
            <a:endParaRPr lang="en-US" altLang="ja-JP" dirty="0"/>
          </a:p>
          <a:p>
            <a:pPr>
              <a:lnSpc>
                <a:spcPts val="2200"/>
              </a:lnSpc>
            </a:pPr>
            <a:r>
              <a:rPr lang="ja-JP" altLang="en-US"/>
              <a:t>ブロック ② </a:t>
            </a:r>
            <a:r>
              <a:rPr lang="en-US" altLang="ja-JP" dirty="0"/>
              <a:t>: </a:t>
            </a:r>
            <a:r>
              <a:rPr lang="ja-JP" altLang="en-US"/>
              <a:t>待機ブロックで，「入力ポート</a:t>
            </a:r>
            <a:r>
              <a:rPr lang="en-US" altLang="ja-JP" dirty="0"/>
              <a:t>:3</a:t>
            </a:r>
            <a:r>
              <a:rPr lang="ja-JP" altLang="en-US"/>
              <a:t>」「モード</a:t>
            </a:r>
            <a:r>
              <a:rPr lang="en-US" altLang="ja-JP" dirty="0"/>
              <a:t>:</a:t>
            </a:r>
            <a:r>
              <a:rPr lang="ja-JP" altLang="en-US"/>
              <a:t>カラーセンサー・比較・色」「比較する 色</a:t>
            </a:r>
            <a:r>
              <a:rPr lang="en-US" altLang="ja-JP" dirty="0"/>
              <a:t>:</a:t>
            </a:r>
            <a:r>
              <a:rPr lang="ja-JP" altLang="en-US"/>
              <a:t>黒」に設定し，入力ポート </a:t>
            </a:r>
            <a:r>
              <a:rPr lang="en-US" altLang="ja-JP" dirty="0"/>
              <a:t>3 </a:t>
            </a:r>
            <a:r>
              <a:rPr lang="ja-JP" altLang="en-US"/>
              <a:t>に接続されたカラーセンサーが黒を検出するまで待機しています</a:t>
            </a:r>
            <a:r>
              <a:rPr lang="en-US" altLang="ja-JP" dirty="0"/>
              <a:t>.</a:t>
            </a:r>
          </a:p>
          <a:p>
            <a:pPr>
              <a:lnSpc>
                <a:spcPts val="2200"/>
              </a:lnSpc>
            </a:pPr>
            <a:endParaRPr lang="en-US" altLang="ja-JP" dirty="0"/>
          </a:p>
          <a:p>
            <a:pPr>
              <a:lnSpc>
                <a:spcPts val="2200"/>
              </a:lnSpc>
            </a:pPr>
            <a:r>
              <a:rPr lang="ja-JP" altLang="en-US"/>
              <a:t>ブロック ③ </a:t>
            </a:r>
            <a:r>
              <a:rPr lang="en-US" altLang="ja-JP" dirty="0"/>
              <a:t>:L </a:t>
            </a:r>
            <a:r>
              <a:rPr lang="ja-JP" altLang="en-US"/>
              <a:t>モーターブロックで，「モード</a:t>
            </a:r>
            <a:r>
              <a:rPr lang="en-US" altLang="ja-JP" dirty="0"/>
              <a:t>:</a:t>
            </a:r>
            <a:r>
              <a:rPr lang="ja-JP" altLang="en-US"/>
              <a:t>オフ」に設定しモーター </a:t>
            </a:r>
            <a:r>
              <a:rPr lang="en-US" altLang="ja-JP" dirty="0"/>
              <a:t>B </a:t>
            </a:r>
            <a:r>
              <a:rPr lang="ja-JP" altLang="en-US"/>
              <a:t>を停止させています</a:t>
            </a:r>
            <a:r>
              <a:rPr lang="en-US" altLang="ja-JP" dirty="0"/>
              <a:t>. </a:t>
            </a:r>
          </a:p>
          <a:p>
            <a:pPr>
              <a:lnSpc>
                <a:spcPts val="2200"/>
              </a:lnSpc>
            </a:pPr>
            <a:endParaRPr lang="en-US" altLang="ja-JP" dirty="0"/>
          </a:p>
          <a:p>
            <a:pPr>
              <a:lnSpc>
                <a:spcPts val="2200"/>
              </a:lnSpc>
            </a:pPr>
            <a:r>
              <a:rPr lang="ja-JP" altLang="en-US"/>
              <a:t>ブロック④ </a:t>
            </a:r>
            <a:r>
              <a:rPr lang="en-US" altLang="ja-JP" dirty="0"/>
              <a:t>:L </a:t>
            </a:r>
            <a:r>
              <a:rPr lang="ja-JP" altLang="en-US"/>
              <a:t>モーターブロックで，「モード</a:t>
            </a:r>
            <a:r>
              <a:rPr lang="en-US" altLang="ja-JP" dirty="0"/>
              <a:t>:</a:t>
            </a:r>
            <a:r>
              <a:rPr lang="ja-JP" altLang="en-US"/>
              <a:t>オン」「モーターパワー</a:t>
            </a:r>
            <a:r>
              <a:rPr lang="en-US" altLang="ja-JP" dirty="0"/>
              <a:t>:20</a:t>
            </a:r>
            <a:r>
              <a:rPr lang="ja-JP" altLang="en-US"/>
              <a:t>」に設定し，モーター</a:t>
            </a:r>
            <a:r>
              <a:rPr lang="en-US" altLang="ja-JP" dirty="0"/>
              <a:t>C </a:t>
            </a:r>
            <a:r>
              <a:rPr lang="ja-JP" altLang="en-US"/>
              <a:t>を回転させています</a:t>
            </a:r>
            <a:r>
              <a:rPr lang="en-US" altLang="ja-JP" dirty="0"/>
              <a:t>.</a:t>
            </a:r>
          </a:p>
          <a:p>
            <a:pPr>
              <a:lnSpc>
                <a:spcPts val="2200"/>
              </a:lnSpc>
            </a:pPr>
            <a:endParaRPr lang="en-US" altLang="ja-JP" dirty="0"/>
          </a:p>
        </p:txBody>
      </p:sp>
      <p:sp>
        <p:nvSpPr>
          <p:cNvPr id="5" name="テキスト ボックス 4">
            <a:extLst>
              <a:ext uri="{FF2B5EF4-FFF2-40B4-BE49-F238E27FC236}">
                <a16:creationId xmlns:a16="http://schemas.microsoft.com/office/drawing/2014/main" id="{7D2307C1-BF44-9046-95EE-F45439D26CF0}"/>
              </a:ext>
            </a:extLst>
          </p:cNvPr>
          <p:cNvSpPr txBox="1"/>
          <p:nvPr/>
        </p:nvSpPr>
        <p:spPr>
          <a:xfrm>
            <a:off x="5731099" y="903219"/>
            <a:ext cx="6221552" cy="4888518"/>
          </a:xfrm>
          <a:prstGeom prst="rect">
            <a:avLst/>
          </a:prstGeom>
          <a:noFill/>
        </p:spPr>
        <p:txBody>
          <a:bodyPr wrap="square" rtlCol="0">
            <a:spAutoFit/>
          </a:bodyPr>
          <a:lstStyle/>
          <a:p>
            <a:pPr>
              <a:lnSpc>
                <a:spcPts val="2200"/>
              </a:lnSpc>
            </a:pPr>
            <a:r>
              <a:rPr lang="ja-JP" altLang="en-US"/>
              <a:t>ブロック ⑤ </a:t>
            </a:r>
            <a:r>
              <a:rPr lang="en-US" altLang="ja-JP" dirty="0"/>
              <a:t>: </a:t>
            </a:r>
            <a:r>
              <a:rPr lang="ja-JP" altLang="en-US"/>
              <a:t>待機ブロックで，「入力ポート</a:t>
            </a:r>
            <a:r>
              <a:rPr lang="en-US" altLang="ja-JP" dirty="0"/>
              <a:t>:2</a:t>
            </a:r>
            <a:r>
              <a:rPr lang="ja-JP" altLang="en-US"/>
              <a:t>」「モード</a:t>
            </a:r>
            <a:r>
              <a:rPr lang="en-US" altLang="ja-JP" dirty="0"/>
              <a:t>:</a:t>
            </a:r>
            <a:r>
              <a:rPr lang="ja-JP" altLang="en-US"/>
              <a:t>カラーセンサー・比較・色」「比較する色</a:t>
            </a:r>
            <a:r>
              <a:rPr lang="en-US" altLang="ja-JP" dirty="0"/>
              <a:t>:</a:t>
            </a:r>
            <a:r>
              <a:rPr lang="ja-JP" altLang="en-US"/>
              <a:t>黒」に設定し，入力ポート </a:t>
            </a:r>
            <a:r>
              <a:rPr lang="en-US" altLang="ja-JP" dirty="0"/>
              <a:t>2 </a:t>
            </a:r>
            <a:r>
              <a:rPr lang="ja-JP" altLang="en-US"/>
              <a:t>に接続されたカラーセンサーが黒を検出するまで待機しています</a:t>
            </a:r>
            <a:r>
              <a:rPr lang="en-US" altLang="ja-JP" dirty="0"/>
              <a:t>.</a:t>
            </a:r>
          </a:p>
          <a:p>
            <a:pPr>
              <a:lnSpc>
                <a:spcPts val="2200"/>
              </a:lnSpc>
            </a:pPr>
            <a:endParaRPr lang="en-US" altLang="ja-JP" dirty="0"/>
          </a:p>
          <a:p>
            <a:pPr>
              <a:lnSpc>
                <a:spcPts val="2200"/>
              </a:lnSpc>
            </a:pPr>
            <a:r>
              <a:rPr lang="ja-JP" altLang="en-US"/>
              <a:t>ブロック ⑥ </a:t>
            </a:r>
            <a:r>
              <a:rPr lang="en-US" altLang="ja-JP" dirty="0"/>
              <a:t>:L </a:t>
            </a:r>
            <a:r>
              <a:rPr lang="ja-JP" altLang="en-US"/>
              <a:t>モーターブロックで，「モード</a:t>
            </a:r>
            <a:r>
              <a:rPr lang="en-US" altLang="ja-JP" dirty="0"/>
              <a:t>:</a:t>
            </a:r>
            <a:r>
              <a:rPr lang="ja-JP" altLang="en-US"/>
              <a:t>オフ」に設定し，モーター </a:t>
            </a:r>
            <a:r>
              <a:rPr lang="en-US" altLang="ja-JP" dirty="0"/>
              <a:t>C </a:t>
            </a:r>
            <a:r>
              <a:rPr lang="ja-JP" altLang="en-US"/>
              <a:t>を停止させています</a:t>
            </a:r>
            <a:r>
              <a:rPr lang="en-US" altLang="ja-JP" dirty="0"/>
              <a:t>. </a:t>
            </a:r>
          </a:p>
          <a:p>
            <a:pPr>
              <a:lnSpc>
                <a:spcPts val="2200"/>
              </a:lnSpc>
            </a:pPr>
            <a:endParaRPr lang="en-US" altLang="ja-JP" dirty="0"/>
          </a:p>
          <a:p>
            <a:pPr>
              <a:lnSpc>
                <a:spcPts val="2200"/>
              </a:lnSpc>
            </a:pPr>
            <a:r>
              <a:rPr lang="ja-JP" altLang="en-US"/>
              <a:t>ブロック ⑦ </a:t>
            </a:r>
            <a:r>
              <a:rPr lang="en-US" altLang="ja-JP" dirty="0"/>
              <a:t>: </a:t>
            </a:r>
            <a:r>
              <a:rPr lang="ja-JP" altLang="en-US"/>
              <a:t>ループブロックで，「モード</a:t>
            </a:r>
            <a:r>
              <a:rPr lang="en-US" altLang="ja-JP" dirty="0"/>
              <a:t>:</a:t>
            </a:r>
            <a:r>
              <a:rPr lang="ja-JP" altLang="en-US"/>
              <a:t>カウント」「回数</a:t>
            </a:r>
            <a:r>
              <a:rPr lang="en-US" altLang="ja-JP" dirty="0"/>
              <a:t>:1</a:t>
            </a:r>
            <a:r>
              <a:rPr lang="ja-JP" altLang="en-US"/>
              <a:t>」に設定し，ブロック ③ と ⑥ の処理がともに終わるまで待機しています</a:t>
            </a:r>
            <a:r>
              <a:rPr lang="en-US" altLang="ja-JP" dirty="0"/>
              <a:t>.</a:t>
            </a:r>
            <a:r>
              <a:rPr lang="ja-JP" altLang="en-US"/>
              <a:t>終了条件が満たされたとき，</a:t>
            </a:r>
            <a:r>
              <a:rPr lang="en-US" altLang="ja-JP" dirty="0"/>
              <a:t>2 </a:t>
            </a:r>
            <a:r>
              <a:rPr lang="ja-JP" altLang="en-US"/>
              <a:t>つのセンサーは直線上に並んでいます</a:t>
            </a:r>
            <a:r>
              <a:rPr lang="en-US" altLang="ja-JP" dirty="0"/>
              <a:t>.</a:t>
            </a:r>
          </a:p>
          <a:p>
            <a:pPr>
              <a:lnSpc>
                <a:spcPts val="2200"/>
              </a:lnSpc>
            </a:pPr>
            <a:endParaRPr lang="en-US" altLang="ja-JP" dirty="0"/>
          </a:p>
          <a:p>
            <a:pPr>
              <a:lnSpc>
                <a:spcPts val="2200"/>
              </a:lnSpc>
            </a:pPr>
            <a:r>
              <a:rPr lang="ja-JP" altLang="en-US"/>
              <a:t>ブロック ⑧ </a:t>
            </a:r>
            <a:r>
              <a:rPr lang="en-US" altLang="ja-JP" dirty="0"/>
              <a:t>: </a:t>
            </a:r>
            <a:r>
              <a:rPr lang="ja-JP" altLang="en-US"/>
              <a:t>ステアリングブロックで，「モード</a:t>
            </a:r>
            <a:r>
              <a:rPr lang="en-US" altLang="ja-JP" dirty="0"/>
              <a:t>:</a:t>
            </a:r>
            <a:r>
              <a:rPr lang="ja-JP" altLang="en-US"/>
              <a:t>角度」「ステアリング</a:t>
            </a:r>
            <a:r>
              <a:rPr lang="en-US" altLang="ja-JP" dirty="0"/>
              <a:t>:50</a:t>
            </a:r>
            <a:r>
              <a:rPr lang="ja-JP" altLang="en-US"/>
              <a:t>」「モーターパワー</a:t>
            </a:r>
            <a:r>
              <a:rPr lang="en-US" altLang="ja-JP" dirty="0"/>
              <a:t>:50</a:t>
            </a:r>
            <a:r>
              <a:rPr lang="ja-JP" altLang="en-US"/>
              <a:t>」「回転角度</a:t>
            </a:r>
            <a:r>
              <a:rPr lang="en-US" altLang="ja-JP" dirty="0"/>
              <a:t>:360</a:t>
            </a:r>
            <a:r>
              <a:rPr lang="ja-JP" altLang="en-US"/>
              <a:t>」に設定し，ロボットを </a:t>
            </a:r>
            <a:r>
              <a:rPr lang="en-US" altLang="ja-JP" dirty="0"/>
              <a:t>90 </a:t>
            </a:r>
            <a:r>
              <a:rPr lang="ja-JP" altLang="en-US"/>
              <a:t>度回転させた後，停止させています</a:t>
            </a:r>
            <a:r>
              <a:rPr lang="en-US" altLang="ja-JP" dirty="0"/>
              <a:t>.</a:t>
            </a:r>
          </a:p>
        </p:txBody>
      </p:sp>
    </p:spTree>
    <p:extLst>
      <p:ext uri="{BB962C8B-B14F-4D97-AF65-F5344CB8AC3E}">
        <p14:creationId xmlns:p14="http://schemas.microsoft.com/office/powerpoint/2010/main" val="1510385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C4905-C610-B141-B06F-0933805288B8}"/>
              </a:ext>
            </a:extLst>
          </p:cNvPr>
          <p:cNvSpPr>
            <a:spLocks noGrp="1"/>
          </p:cNvSpPr>
          <p:nvPr>
            <p:ph type="title"/>
          </p:nvPr>
        </p:nvSpPr>
        <p:spPr/>
        <p:txBody>
          <a:bodyPr/>
          <a:lstStyle/>
          <a:p>
            <a:r>
              <a:rPr lang="ja-JP" altLang="en-US"/>
              <a:t>線の本数を数える</a:t>
            </a:r>
            <a:endParaRPr kumimoji="1" lang="ja-JP" altLang="en-US"/>
          </a:p>
        </p:txBody>
      </p:sp>
      <p:sp>
        <p:nvSpPr>
          <p:cNvPr id="3" name="テキスト プレースホルダー 2">
            <a:extLst>
              <a:ext uri="{FF2B5EF4-FFF2-40B4-BE49-F238E27FC236}">
                <a16:creationId xmlns:a16="http://schemas.microsoft.com/office/drawing/2014/main" id="{3CA40594-62D4-B141-8E2D-0E393FFBFABF}"/>
              </a:ext>
            </a:extLst>
          </p:cNvPr>
          <p:cNvSpPr>
            <a:spLocks noGrp="1"/>
          </p:cNvSpPr>
          <p:nvPr>
            <p:ph type="body" idx="1"/>
          </p:nvPr>
        </p:nvSpPr>
        <p:spPr/>
        <p:txBody>
          <a:bodyPr/>
          <a:lstStyle/>
          <a:p>
            <a:r>
              <a:rPr lang="en-US" altLang="ja-JP" dirty="0"/>
              <a:t>p.169 7.4.1</a:t>
            </a:r>
            <a:endParaRPr lang="ja-JP" altLang="en-US"/>
          </a:p>
        </p:txBody>
      </p:sp>
      <p:sp>
        <p:nvSpPr>
          <p:cNvPr id="4" name="スライド番号プレースホルダー 3">
            <a:extLst>
              <a:ext uri="{FF2B5EF4-FFF2-40B4-BE49-F238E27FC236}">
                <a16:creationId xmlns:a16="http://schemas.microsoft.com/office/drawing/2014/main" id="{090C49B8-33E9-F548-A32A-7BFC96080F05}"/>
              </a:ext>
            </a:extLst>
          </p:cNvPr>
          <p:cNvSpPr>
            <a:spLocks noGrp="1"/>
          </p:cNvSpPr>
          <p:nvPr>
            <p:ph type="sldNum" sz="quarter" idx="12"/>
          </p:nvPr>
        </p:nvSpPr>
        <p:spPr/>
        <p:txBody>
          <a:bodyPr/>
          <a:lstStyle/>
          <a:p>
            <a:fld id="{13AB05CA-B2B8-0B46-A3D3-7CDE1DE4FAD6}" type="slidenum">
              <a:rPr lang="ja-JP" altLang="en-US" smtClean="0"/>
              <a:pPr/>
              <a:t>2</a:t>
            </a:fld>
            <a:endParaRPr lang="ja-JP" altLang="en-US" dirty="0"/>
          </a:p>
        </p:txBody>
      </p:sp>
    </p:spTree>
    <p:extLst>
      <p:ext uri="{BB962C8B-B14F-4D97-AF65-F5344CB8AC3E}">
        <p14:creationId xmlns:p14="http://schemas.microsoft.com/office/powerpoint/2010/main" val="2930725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20</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lstStyle/>
          <a:p>
            <a:r>
              <a:rPr lang="en-US" altLang="ja-JP" dirty="0"/>
              <a:t>EV3 Classroom</a:t>
            </a:r>
            <a:r>
              <a:rPr lang="ja-JP" altLang="en-US"/>
              <a:t>による記述</a:t>
            </a:r>
          </a:p>
        </p:txBody>
      </p:sp>
      <p:pic>
        <p:nvPicPr>
          <p:cNvPr id="8" name="図 7" descr="テキスト が含まれている画像&#10;&#10;自動的に生成された説明">
            <a:extLst>
              <a:ext uri="{FF2B5EF4-FFF2-40B4-BE49-F238E27FC236}">
                <a16:creationId xmlns:a16="http://schemas.microsoft.com/office/drawing/2014/main" id="{4305FE85-0B6B-4743-B3F0-F665FA131D7C}"/>
              </a:ext>
            </a:extLst>
          </p:cNvPr>
          <p:cNvPicPr>
            <a:picLocks noChangeAspect="1"/>
          </p:cNvPicPr>
          <p:nvPr/>
        </p:nvPicPr>
        <p:blipFill>
          <a:blip r:embed="rId2"/>
          <a:stretch>
            <a:fillRect/>
          </a:stretch>
        </p:blipFill>
        <p:spPr>
          <a:xfrm>
            <a:off x="365410" y="862520"/>
            <a:ext cx="7778330" cy="5394795"/>
          </a:xfrm>
          <a:prstGeom prst="rect">
            <a:avLst/>
          </a:prstGeom>
        </p:spPr>
      </p:pic>
      <p:sp>
        <p:nvSpPr>
          <p:cNvPr id="6" name="テキスト ボックス 5">
            <a:extLst>
              <a:ext uri="{FF2B5EF4-FFF2-40B4-BE49-F238E27FC236}">
                <a16:creationId xmlns:a16="http://schemas.microsoft.com/office/drawing/2014/main" id="{E9598367-DD58-0349-BDF0-17CD8328F2B3}"/>
              </a:ext>
            </a:extLst>
          </p:cNvPr>
          <p:cNvSpPr txBox="1"/>
          <p:nvPr/>
        </p:nvSpPr>
        <p:spPr>
          <a:xfrm>
            <a:off x="32963" y="1482696"/>
            <a:ext cx="420367" cy="369332"/>
          </a:xfrm>
          <a:prstGeom prst="rect">
            <a:avLst/>
          </a:prstGeom>
          <a:noFill/>
        </p:spPr>
        <p:txBody>
          <a:bodyPr wrap="square" rtlCol="0">
            <a:spAutoFit/>
          </a:bodyPr>
          <a:lstStyle/>
          <a:p>
            <a:r>
              <a:rPr kumimoji="1" lang="ja-JP" altLang="en-US"/>
              <a:t>①</a:t>
            </a:r>
          </a:p>
        </p:txBody>
      </p:sp>
      <p:sp>
        <p:nvSpPr>
          <p:cNvPr id="7" name="テキスト ボックス 6">
            <a:extLst>
              <a:ext uri="{FF2B5EF4-FFF2-40B4-BE49-F238E27FC236}">
                <a16:creationId xmlns:a16="http://schemas.microsoft.com/office/drawing/2014/main" id="{D00C19E9-38D6-064E-B5AE-9073375A7A8E}"/>
              </a:ext>
            </a:extLst>
          </p:cNvPr>
          <p:cNvSpPr txBox="1"/>
          <p:nvPr/>
        </p:nvSpPr>
        <p:spPr>
          <a:xfrm>
            <a:off x="32963" y="1888706"/>
            <a:ext cx="420367" cy="369332"/>
          </a:xfrm>
          <a:prstGeom prst="rect">
            <a:avLst/>
          </a:prstGeom>
          <a:noFill/>
        </p:spPr>
        <p:txBody>
          <a:bodyPr wrap="square" rtlCol="0">
            <a:spAutoFit/>
          </a:bodyPr>
          <a:lstStyle/>
          <a:p>
            <a:r>
              <a:rPr lang="ja-JP" altLang="en-US"/>
              <a:t>②</a:t>
            </a:r>
            <a:endParaRPr kumimoji="1" lang="ja-JP" altLang="en-US"/>
          </a:p>
        </p:txBody>
      </p:sp>
      <p:sp>
        <p:nvSpPr>
          <p:cNvPr id="9" name="テキスト ボックス 8">
            <a:extLst>
              <a:ext uri="{FF2B5EF4-FFF2-40B4-BE49-F238E27FC236}">
                <a16:creationId xmlns:a16="http://schemas.microsoft.com/office/drawing/2014/main" id="{8D140F55-E6E8-2F4E-8AA0-341895F9CE01}"/>
              </a:ext>
            </a:extLst>
          </p:cNvPr>
          <p:cNvSpPr txBox="1"/>
          <p:nvPr/>
        </p:nvSpPr>
        <p:spPr>
          <a:xfrm>
            <a:off x="32963" y="2294716"/>
            <a:ext cx="420367" cy="369332"/>
          </a:xfrm>
          <a:prstGeom prst="rect">
            <a:avLst/>
          </a:prstGeom>
          <a:noFill/>
        </p:spPr>
        <p:txBody>
          <a:bodyPr wrap="square" rtlCol="0">
            <a:spAutoFit/>
          </a:bodyPr>
          <a:lstStyle/>
          <a:p>
            <a:r>
              <a:rPr lang="ja-JP" altLang="en-US"/>
              <a:t>③</a:t>
            </a:r>
            <a:endParaRPr kumimoji="1" lang="ja-JP" altLang="en-US"/>
          </a:p>
        </p:txBody>
      </p:sp>
      <p:sp>
        <p:nvSpPr>
          <p:cNvPr id="10" name="テキスト ボックス 9">
            <a:extLst>
              <a:ext uri="{FF2B5EF4-FFF2-40B4-BE49-F238E27FC236}">
                <a16:creationId xmlns:a16="http://schemas.microsoft.com/office/drawing/2014/main" id="{CB1A061F-10D8-7445-AED6-3EF0A60FC428}"/>
              </a:ext>
            </a:extLst>
          </p:cNvPr>
          <p:cNvSpPr txBox="1"/>
          <p:nvPr/>
        </p:nvSpPr>
        <p:spPr>
          <a:xfrm>
            <a:off x="32963" y="2700725"/>
            <a:ext cx="420367" cy="369332"/>
          </a:xfrm>
          <a:prstGeom prst="rect">
            <a:avLst/>
          </a:prstGeom>
          <a:noFill/>
        </p:spPr>
        <p:txBody>
          <a:bodyPr wrap="square" rtlCol="0">
            <a:spAutoFit/>
          </a:bodyPr>
          <a:lstStyle/>
          <a:p>
            <a:r>
              <a:rPr kumimoji="1" lang="ja-JP" altLang="en-US"/>
              <a:t>④</a:t>
            </a:r>
          </a:p>
        </p:txBody>
      </p:sp>
      <p:sp>
        <p:nvSpPr>
          <p:cNvPr id="11" name="テキスト ボックス 10">
            <a:extLst>
              <a:ext uri="{FF2B5EF4-FFF2-40B4-BE49-F238E27FC236}">
                <a16:creationId xmlns:a16="http://schemas.microsoft.com/office/drawing/2014/main" id="{553B111E-4E7A-414B-A0A9-FF1519882F29}"/>
              </a:ext>
            </a:extLst>
          </p:cNvPr>
          <p:cNvSpPr txBox="1"/>
          <p:nvPr/>
        </p:nvSpPr>
        <p:spPr>
          <a:xfrm>
            <a:off x="32963" y="3089204"/>
            <a:ext cx="420367" cy="369332"/>
          </a:xfrm>
          <a:prstGeom prst="rect">
            <a:avLst/>
          </a:prstGeom>
          <a:noFill/>
        </p:spPr>
        <p:txBody>
          <a:bodyPr wrap="square" rtlCol="0">
            <a:spAutoFit/>
          </a:bodyPr>
          <a:lstStyle/>
          <a:p>
            <a:r>
              <a:rPr lang="ja-JP" altLang="en-US"/>
              <a:t>⑤</a:t>
            </a:r>
            <a:endParaRPr kumimoji="1" lang="ja-JP" altLang="en-US"/>
          </a:p>
        </p:txBody>
      </p:sp>
      <p:sp>
        <p:nvSpPr>
          <p:cNvPr id="12" name="テキスト ボックス 11">
            <a:extLst>
              <a:ext uri="{FF2B5EF4-FFF2-40B4-BE49-F238E27FC236}">
                <a16:creationId xmlns:a16="http://schemas.microsoft.com/office/drawing/2014/main" id="{597250B7-0E4E-E148-99CC-E6554D241BC0}"/>
              </a:ext>
            </a:extLst>
          </p:cNvPr>
          <p:cNvSpPr txBox="1"/>
          <p:nvPr/>
        </p:nvSpPr>
        <p:spPr>
          <a:xfrm>
            <a:off x="-28862" y="4174974"/>
            <a:ext cx="520829" cy="369332"/>
          </a:xfrm>
          <a:prstGeom prst="rect">
            <a:avLst/>
          </a:prstGeom>
          <a:noFill/>
        </p:spPr>
        <p:txBody>
          <a:bodyPr wrap="square" rtlCol="0">
            <a:spAutoFit/>
          </a:bodyPr>
          <a:lstStyle/>
          <a:p>
            <a:r>
              <a:rPr kumimoji="1" lang="ja-JP" altLang="en-US"/>
              <a:t>①</a:t>
            </a:r>
            <a:r>
              <a:rPr kumimoji="1" lang="en-US" altLang="ja-JP" dirty="0"/>
              <a:t>’</a:t>
            </a:r>
            <a:endParaRPr kumimoji="1" lang="ja-JP" altLang="en-US"/>
          </a:p>
        </p:txBody>
      </p:sp>
      <p:sp>
        <p:nvSpPr>
          <p:cNvPr id="17" name="テキスト ボックス 16">
            <a:extLst>
              <a:ext uri="{FF2B5EF4-FFF2-40B4-BE49-F238E27FC236}">
                <a16:creationId xmlns:a16="http://schemas.microsoft.com/office/drawing/2014/main" id="{838B627C-1815-9040-B09D-2297F3C81FC8}"/>
              </a:ext>
            </a:extLst>
          </p:cNvPr>
          <p:cNvSpPr txBox="1"/>
          <p:nvPr/>
        </p:nvSpPr>
        <p:spPr>
          <a:xfrm>
            <a:off x="-28862" y="4593792"/>
            <a:ext cx="520829" cy="369332"/>
          </a:xfrm>
          <a:prstGeom prst="rect">
            <a:avLst/>
          </a:prstGeom>
          <a:noFill/>
        </p:spPr>
        <p:txBody>
          <a:bodyPr wrap="square" rtlCol="0">
            <a:spAutoFit/>
          </a:bodyPr>
          <a:lstStyle/>
          <a:p>
            <a:r>
              <a:rPr lang="ja-JP" altLang="en-US"/>
              <a:t>②</a:t>
            </a:r>
            <a:r>
              <a:rPr kumimoji="1" lang="en-US" altLang="ja-JP" dirty="0"/>
              <a:t>’</a:t>
            </a:r>
            <a:endParaRPr kumimoji="1" lang="ja-JP" altLang="en-US"/>
          </a:p>
        </p:txBody>
      </p:sp>
      <p:sp>
        <p:nvSpPr>
          <p:cNvPr id="18" name="テキスト ボックス 17">
            <a:extLst>
              <a:ext uri="{FF2B5EF4-FFF2-40B4-BE49-F238E27FC236}">
                <a16:creationId xmlns:a16="http://schemas.microsoft.com/office/drawing/2014/main" id="{D1CC1BBB-271F-D74A-A9F5-FC081D2B8B61}"/>
              </a:ext>
            </a:extLst>
          </p:cNvPr>
          <p:cNvSpPr txBox="1"/>
          <p:nvPr/>
        </p:nvSpPr>
        <p:spPr>
          <a:xfrm>
            <a:off x="-28862" y="5012610"/>
            <a:ext cx="520829" cy="369332"/>
          </a:xfrm>
          <a:prstGeom prst="rect">
            <a:avLst/>
          </a:prstGeom>
          <a:noFill/>
        </p:spPr>
        <p:txBody>
          <a:bodyPr wrap="square" rtlCol="0">
            <a:spAutoFit/>
          </a:bodyPr>
          <a:lstStyle/>
          <a:p>
            <a:r>
              <a:rPr lang="ja-JP" altLang="en-US"/>
              <a:t>③</a:t>
            </a:r>
            <a:r>
              <a:rPr kumimoji="1" lang="en-US" altLang="ja-JP" dirty="0"/>
              <a:t>’</a:t>
            </a:r>
            <a:endParaRPr kumimoji="1" lang="ja-JP" altLang="en-US"/>
          </a:p>
        </p:txBody>
      </p:sp>
      <p:sp>
        <p:nvSpPr>
          <p:cNvPr id="19" name="テキスト ボックス 18">
            <a:extLst>
              <a:ext uri="{FF2B5EF4-FFF2-40B4-BE49-F238E27FC236}">
                <a16:creationId xmlns:a16="http://schemas.microsoft.com/office/drawing/2014/main" id="{1283BE15-0BF5-AE42-908E-F63AEEC7877B}"/>
              </a:ext>
            </a:extLst>
          </p:cNvPr>
          <p:cNvSpPr txBox="1"/>
          <p:nvPr/>
        </p:nvSpPr>
        <p:spPr>
          <a:xfrm>
            <a:off x="-28862" y="5431428"/>
            <a:ext cx="520829" cy="369332"/>
          </a:xfrm>
          <a:prstGeom prst="rect">
            <a:avLst/>
          </a:prstGeom>
          <a:noFill/>
        </p:spPr>
        <p:txBody>
          <a:bodyPr wrap="square" rtlCol="0">
            <a:spAutoFit/>
          </a:bodyPr>
          <a:lstStyle/>
          <a:p>
            <a:r>
              <a:rPr lang="ja-JP" altLang="en-US"/>
              <a:t>④</a:t>
            </a:r>
            <a:r>
              <a:rPr kumimoji="1" lang="en-US" altLang="ja-JP" dirty="0"/>
              <a:t>’</a:t>
            </a:r>
            <a:endParaRPr kumimoji="1" lang="ja-JP" altLang="en-US"/>
          </a:p>
        </p:txBody>
      </p:sp>
      <p:sp>
        <p:nvSpPr>
          <p:cNvPr id="20" name="テキスト ボックス 19">
            <a:extLst>
              <a:ext uri="{FF2B5EF4-FFF2-40B4-BE49-F238E27FC236}">
                <a16:creationId xmlns:a16="http://schemas.microsoft.com/office/drawing/2014/main" id="{85033412-8EE5-9946-A02C-12DAFC86A466}"/>
              </a:ext>
            </a:extLst>
          </p:cNvPr>
          <p:cNvSpPr txBox="1"/>
          <p:nvPr/>
        </p:nvSpPr>
        <p:spPr>
          <a:xfrm>
            <a:off x="-28862" y="5850245"/>
            <a:ext cx="520829" cy="369332"/>
          </a:xfrm>
          <a:prstGeom prst="rect">
            <a:avLst/>
          </a:prstGeom>
          <a:noFill/>
        </p:spPr>
        <p:txBody>
          <a:bodyPr wrap="square" rtlCol="0">
            <a:spAutoFit/>
          </a:bodyPr>
          <a:lstStyle/>
          <a:p>
            <a:r>
              <a:rPr lang="ja-JP" altLang="en-US"/>
              <a:t>⑤</a:t>
            </a:r>
            <a:r>
              <a:rPr kumimoji="1" lang="en-US" altLang="ja-JP" dirty="0"/>
              <a:t>’</a:t>
            </a:r>
            <a:endParaRPr kumimoji="1" lang="ja-JP" altLang="en-US"/>
          </a:p>
        </p:txBody>
      </p:sp>
      <p:sp>
        <p:nvSpPr>
          <p:cNvPr id="22" name="テキスト ボックス 21">
            <a:extLst>
              <a:ext uri="{FF2B5EF4-FFF2-40B4-BE49-F238E27FC236}">
                <a16:creationId xmlns:a16="http://schemas.microsoft.com/office/drawing/2014/main" id="{759B4D8E-D924-1146-BC56-32BC0661C36D}"/>
              </a:ext>
            </a:extLst>
          </p:cNvPr>
          <p:cNvSpPr txBox="1"/>
          <p:nvPr/>
        </p:nvSpPr>
        <p:spPr>
          <a:xfrm>
            <a:off x="3559628" y="1510022"/>
            <a:ext cx="420367" cy="369332"/>
          </a:xfrm>
          <a:prstGeom prst="rect">
            <a:avLst/>
          </a:prstGeom>
          <a:noFill/>
        </p:spPr>
        <p:txBody>
          <a:bodyPr wrap="square" rtlCol="0">
            <a:spAutoFit/>
          </a:bodyPr>
          <a:lstStyle/>
          <a:p>
            <a:r>
              <a:rPr kumimoji="1" lang="ja-JP" altLang="en-US"/>
              <a:t>⑥</a:t>
            </a:r>
          </a:p>
        </p:txBody>
      </p:sp>
      <p:sp>
        <p:nvSpPr>
          <p:cNvPr id="23" name="テキスト ボックス 22">
            <a:extLst>
              <a:ext uri="{FF2B5EF4-FFF2-40B4-BE49-F238E27FC236}">
                <a16:creationId xmlns:a16="http://schemas.microsoft.com/office/drawing/2014/main" id="{84070284-CD49-224E-880D-04FBB9550931}"/>
              </a:ext>
            </a:extLst>
          </p:cNvPr>
          <p:cNvSpPr txBox="1"/>
          <p:nvPr/>
        </p:nvSpPr>
        <p:spPr>
          <a:xfrm>
            <a:off x="3559628" y="2006185"/>
            <a:ext cx="420367" cy="369332"/>
          </a:xfrm>
          <a:prstGeom prst="rect">
            <a:avLst/>
          </a:prstGeom>
          <a:noFill/>
        </p:spPr>
        <p:txBody>
          <a:bodyPr wrap="square" rtlCol="0">
            <a:spAutoFit/>
          </a:bodyPr>
          <a:lstStyle/>
          <a:p>
            <a:r>
              <a:rPr kumimoji="1" lang="ja-JP" altLang="en-US"/>
              <a:t>⑦</a:t>
            </a:r>
          </a:p>
        </p:txBody>
      </p:sp>
      <p:sp>
        <p:nvSpPr>
          <p:cNvPr id="24" name="テキスト ボックス 23">
            <a:extLst>
              <a:ext uri="{FF2B5EF4-FFF2-40B4-BE49-F238E27FC236}">
                <a16:creationId xmlns:a16="http://schemas.microsoft.com/office/drawing/2014/main" id="{95628598-94C4-F54D-A188-77E123232C3F}"/>
              </a:ext>
            </a:extLst>
          </p:cNvPr>
          <p:cNvSpPr txBox="1"/>
          <p:nvPr/>
        </p:nvSpPr>
        <p:spPr>
          <a:xfrm>
            <a:off x="3559628" y="2412195"/>
            <a:ext cx="420367" cy="369332"/>
          </a:xfrm>
          <a:prstGeom prst="rect">
            <a:avLst/>
          </a:prstGeom>
          <a:noFill/>
        </p:spPr>
        <p:txBody>
          <a:bodyPr wrap="square" rtlCol="0">
            <a:spAutoFit/>
          </a:bodyPr>
          <a:lstStyle/>
          <a:p>
            <a:r>
              <a:rPr kumimoji="1" lang="ja-JP" altLang="en-US"/>
              <a:t>⑧</a:t>
            </a:r>
          </a:p>
        </p:txBody>
      </p:sp>
      <p:sp>
        <p:nvSpPr>
          <p:cNvPr id="25" name="テキスト ボックス 24">
            <a:extLst>
              <a:ext uri="{FF2B5EF4-FFF2-40B4-BE49-F238E27FC236}">
                <a16:creationId xmlns:a16="http://schemas.microsoft.com/office/drawing/2014/main" id="{4AE23D4B-BF08-E849-9DC3-A916501E79D9}"/>
              </a:ext>
            </a:extLst>
          </p:cNvPr>
          <p:cNvSpPr txBox="1"/>
          <p:nvPr/>
        </p:nvSpPr>
        <p:spPr>
          <a:xfrm>
            <a:off x="3559628" y="2818204"/>
            <a:ext cx="420367" cy="369332"/>
          </a:xfrm>
          <a:prstGeom prst="rect">
            <a:avLst/>
          </a:prstGeom>
          <a:noFill/>
        </p:spPr>
        <p:txBody>
          <a:bodyPr wrap="square" rtlCol="0">
            <a:spAutoFit/>
          </a:bodyPr>
          <a:lstStyle/>
          <a:p>
            <a:r>
              <a:rPr lang="ja-JP" altLang="en-US"/>
              <a:t>⑨</a:t>
            </a:r>
            <a:endParaRPr kumimoji="1" lang="ja-JP" altLang="en-US"/>
          </a:p>
        </p:txBody>
      </p:sp>
      <p:sp>
        <p:nvSpPr>
          <p:cNvPr id="26" name="テキスト ボックス 25">
            <a:extLst>
              <a:ext uri="{FF2B5EF4-FFF2-40B4-BE49-F238E27FC236}">
                <a16:creationId xmlns:a16="http://schemas.microsoft.com/office/drawing/2014/main" id="{3D482D63-2B95-D643-9778-763A978FE1FB}"/>
              </a:ext>
            </a:extLst>
          </p:cNvPr>
          <p:cNvSpPr txBox="1"/>
          <p:nvPr/>
        </p:nvSpPr>
        <p:spPr>
          <a:xfrm>
            <a:off x="3559628" y="3206683"/>
            <a:ext cx="420367" cy="369332"/>
          </a:xfrm>
          <a:prstGeom prst="rect">
            <a:avLst/>
          </a:prstGeom>
          <a:noFill/>
        </p:spPr>
        <p:txBody>
          <a:bodyPr wrap="square" rtlCol="0">
            <a:spAutoFit/>
          </a:bodyPr>
          <a:lstStyle/>
          <a:p>
            <a:r>
              <a:rPr kumimoji="1" lang="ja-JP" altLang="en-US"/>
              <a:t>⑩</a:t>
            </a:r>
          </a:p>
        </p:txBody>
      </p:sp>
      <p:sp>
        <p:nvSpPr>
          <p:cNvPr id="27" name="テキスト ボックス 26">
            <a:extLst>
              <a:ext uri="{FF2B5EF4-FFF2-40B4-BE49-F238E27FC236}">
                <a16:creationId xmlns:a16="http://schemas.microsoft.com/office/drawing/2014/main" id="{38327E54-3C0B-3349-B41E-3CF14D7BC2FF}"/>
              </a:ext>
            </a:extLst>
          </p:cNvPr>
          <p:cNvSpPr txBox="1"/>
          <p:nvPr/>
        </p:nvSpPr>
        <p:spPr>
          <a:xfrm>
            <a:off x="3546749" y="3954903"/>
            <a:ext cx="8612287" cy="3000821"/>
          </a:xfrm>
          <a:prstGeom prst="rect">
            <a:avLst/>
          </a:prstGeom>
          <a:noFill/>
        </p:spPr>
        <p:txBody>
          <a:bodyPr wrap="square" rtlCol="0">
            <a:spAutoFit/>
          </a:bodyPr>
          <a:lstStyle/>
          <a:p>
            <a:r>
              <a:rPr lang="ja-JP" altLang="en-US">
                <a:latin typeface="+mn-ea"/>
              </a:rPr>
              <a:t>ブロック</a:t>
            </a:r>
            <a:r>
              <a:rPr lang="en-US" altLang="ja-JP" dirty="0">
                <a:latin typeface="+mn-ea"/>
              </a:rPr>
              <a:t>①</a:t>
            </a:r>
            <a:r>
              <a:rPr lang="ja-JP" altLang="en-US">
                <a:latin typeface="+mn-ea"/>
              </a:rPr>
              <a:t>：ポート</a:t>
            </a:r>
            <a:r>
              <a:rPr lang="en-US" altLang="ja-JP" dirty="0">
                <a:latin typeface="+mn-ea"/>
              </a:rPr>
              <a:t>3</a:t>
            </a:r>
            <a:r>
              <a:rPr lang="ja-JP" altLang="en-US">
                <a:latin typeface="+mn-ea"/>
              </a:rPr>
              <a:t>のセンサによる分岐検知を示す変数</a:t>
            </a:r>
            <a:r>
              <a:rPr lang="en-US" altLang="ja-JP" dirty="0">
                <a:latin typeface="+mn-ea"/>
              </a:rPr>
              <a:t>stop-B</a:t>
            </a:r>
            <a:r>
              <a:rPr lang="ja-JP" altLang="en-US">
                <a:latin typeface="+mn-ea"/>
              </a:rPr>
              <a:t>を初期化します．</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② </a:t>
            </a:r>
            <a:r>
              <a:rPr lang="ja-JP" altLang="en-US">
                <a:latin typeface="+mn-ea"/>
              </a:rPr>
              <a:t>：ポート</a:t>
            </a:r>
            <a:r>
              <a:rPr lang="en-US" altLang="ja-JP" dirty="0">
                <a:latin typeface="+mn-ea"/>
              </a:rPr>
              <a:t>B</a:t>
            </a:r>
            <a:r>
              <a:rPr lang="ja-JP" altLang="en-US">
                <a:latin typeface="+mn-ea"/>
              </a:rPr>
              <a:t>に接続したモータを</a:t>
            </a:r>
            <a:r>
              <a:rPr lang="en-US" altLang="ja-JP" dirty="0">
                <a:latin typeface="+mn-ea"/>
              </a:rPr>
              <a:t>20%</a:t>
            </a:r>
            <a:r>
              <a:rPr lang="ja-JP" altLang="en-US">
                <a:latin typeface="+mn-ea"/>
              </a:rPr>
              <a:t>のスピードで回転させます．</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③</a:t>
            </a:r>
            <a:r>
              <a:rPr lang="ja-JP" altLang="en-US">
                <a:latin typeface="+mn-ea"/>
              </a:rPr>
              <a:t> ：ポート</a:t>
            </a:r>
            <a:r>
              <a:rPr lang="en-US" altLang="ja-JP" dirty="0">
                <a:latin typeface="+mn-ea"/>
              </a:rPr>
              <a:t>3</a:t>
            </a:r>
            <a:r>
              <a:rPr lang="ja-JP" altLang="en-US">
                <a:latin typeface="+mn-ea"/>
              </a:rPr>
              <a:t>のカラーセンサが黒を検知するまでスレッドの処理を停止します．（ポート</a:t>
            </a:r>
            <a:r>
              <a:rPr lang="en-US" altLang="ja-JP" dirty="0">
                <a:latin typeface="+mn-ea"/>
              </a:rPr>
              <a:t>B</a:t>
            </a:r>
            <a:r>
              <a:rPr lang="ja-JP" altLang="en-US">
                <a:latin typeface="+mn-ea"/>
              </a:rPr>
              <a:t>に接続したモータの回転は継続したままです）</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④</a:t>
            </a:r>
            <a:r>
              <a:rPr lang="ja-JP" altLang="en-US">
                <a:latin typeface="+mn-ea"/>
              </a:rPr>
              <a:t>：ポート</a:t>
            </a:r>
            <a:r>
              <a:rPr lang="en-US" altLang="ja-JP" dirty="0">
                <a:latin typeface="+mn-ea"/>
              </a:rPr>
              <a:t>3</a:t>
            </a:r>
            <a:r>
              <a:rPr lang="ja-JP" altLang="en-US">
                <a:latin typeface="+mn-ea"/>
              </a:rPr>
              <a:t>のカラーセンサが黒を検知したらこのブロックの処理が始まります．ポート</a:t>
            </a:r>
            <a:r>
              <a:rPr lang="en-US" altLang="ja-JP" dirty="0">
                <a:latin typeface="+mn-ea"/>
              </a:rPr>
              <a:t>B</a:t>
            </a:r>
            <a:r>
              <a:rPr lang="ja-JP" altLang="en-US">
                <a:latin typeface="+mn-ea"/>
              </a:rPr>
              <a:t>に接続したモータの回転を停止します．</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⑤</a:t>
            </a:r>
            <a:r>
              <a:rPr lang="ja-JP" altLang="en-US">
                <a:latin typeface="+mn-ea"/>
              </a:rPr>
              <a:t>：変数</a:t>
            </a:r>
            <a:r>
              <a:rPr lang="en-US" altLang="ja-JP" dirty="0">
                <a:latin typeface="+mn-ea"/>
              </a:rPr>
              <a:t>stop-B</a:t>
            </a:r>
            <a:r>
              <a:rPr lang="ja-JP" altLang="en-US">
                <a:latin typeface="+mn-ea"/>
              </a:rPr>
              <a:t>に</a:t>
            </a:r>
            <a:r>
              <a:rPr lang="en-US" altLang="ja-JP" dirty="0">
                <a:latin typeface="+mn-ea"/>
              </a:rPr>
              <a:t>1</a:t>
            </a:r>
            <a:r>
              <a:rPr lang="ja-JP" altLang="en-US">
                <a:latin typeface="+mn-ea"/>
              </a:rPr>
              <a:t>を代入します．</a:t>
            </a:r>
            <a:endParaRPr lang="en-US" altLang="ja-JP" dirty="0">
              <a:latin typeface="+mn-ea"/>
            </a:endParaRPr>
          </a:p>
          <a:p>
            <a:endParaRPr lang="en-US" altLang="ja-JP" sz="900" dirty="0">
              <a:latin typeface="+mn-ea"/>
            </a:endParaRPr>
          </a:p>
          <a:p>
            <a:r>
              <a:rPr lang="ja-JP" altLang="en-US">
                <a:latin typeface="+mn-ea"/>
              </a:rPr>
              <a:t>ブロック①’</a:t>
            </a:r>
            <a:r>
              <a:rPr lang="en-US" altLang="ja-JP" dirty="0">
                <a:latin typeface="+mn-ea"/>
              </a:rPr>
              <a:t>-</a:t>
            </a:r>
            <a:r>
              <a:rPr lang="ja-JP" altLang="en-US">
                <a:latin typeface="+mn-ea"/>
              </a:rPr>
              <a:t>⑤’：マルチスレッドでポート</a:t>
            </a:r>
            <a:r>
              <a:rPr lang="en-US" altLang="ja-JP" dirty="0">
                <a:latin typeface="+mn-ea"/>
              </a:rPr>
              <a:t>C</a:t>
            </a:r>
            <a:r>
              <a:rPr lang="ja-JP" altLang="en-US">
                <a:latin typeface="+mn-ea"/>
              </a:rPr>
              <a:t>，ポート</a:t>
            </a:r>
            <a:r>
              <a:rPr lang="en-US" altLang="ja-JP" dirty="0">
                <a:latin typeface="+mn-ea"/>
              </a:rPr>
              <a:t>2</a:t>
            </a:r>
            <a:r>
              <a:rPr lang="ja-JP" altLang="en-US">
                <a:latin typeface="+mn-ea"/>
              </a:rPr>
              <a:t>を用いた処理を記述します</a:t>
            </a:r>
            <a:endParaRPr lang="en-US" altLang="ja-JP" dirty="0">
              <a:latin typeface="+mn-ea"/>
            </a:endParaRPr>
          </a:p>
        </p:txBody>
      </p:sp>
      <p:sp>
        <p:nvSpPr>
          <p:cNvPr id="28" name="テキスト ボックス 27">
            <a:extLst>
              <a:ext uri="{FF2B5EF4-FFF2-40B4-BE49-F238E27FC236}">
                <a16:creationId xmlns:a16="http://schemas.microsoft.com/office/drawing/2014/main" id="{8DBD06A3-6733-B241-BDAF-3D6DCA9F3D3E}"/>
              </a:ext>
            </a:extLst>
          </p:cNvPr>
          <p:cNvSpPr txBox="1"/>
          <p:nvPr/>
        </p:nvSpPr>
        <p:spPr>
          <a:xfrm>
            <a:off x="8143739" y="956511"/>
            <a:ext cx="4015297" cy="2862322"/>
          </a:xfrm>
          <a:prstGeom prst="rect">
            <a:avLst/>
          </a:prstGeom>
          <a:solidFill>
            <a:schemeClr val="accent6">
              <a:lumMod val="20000"/>
              <a:lumOff val="80000"/>
            </a:schemeClr>
          </a:solidFill>
        </p:spPr>
        <p:txBody>
          <a:bodyPr wrap="square" rtlCol="0">
            <a:spAutoFit/>
          </a:bodyPr>
          <a:lstStyle/>
          <a:p>
            <a:r>
              <a:rPr lang="ja-JP" altLang="en-US">
                <a:latin typeface="+mn-ea"/>
              </a:rPr>
              <a:t>ブロック</a:t>
            </a:r>
            <a:r>
              <a:rPr lang="en-US" altLang="ja-JP" dirty="0">
                <a:latin typeface="+mn-ea"/>
              </a:rPr>
              <a:t>⑥ </a:t>
            </a:r>
            <a:r>
              <a:rPr lang="ja-JP" altLang="en-US">
                <a:latin typeface="+mn-ea"/>
              </a:rPr>
              <a:t>：マルチスレッドで２つのセンサとも黒線検知するまで待機します．（変数</a:t>
            </a:r>
            <a:r>
              <a:rPr lang="en-US" altLang="ja-JP" dirty="0">
                <a:latin typeface="+mn-ea"/>
              </a:rPr>
              <a:t>stop-B</a:t>
            </a:r>
            <a:r>
              <a:rPr lang="ja-JP" altLang="en-US">
                <a:latin typeface="+mn-ea"/>
              </a:rPr>
              <a:t>と</a:t>
            </a:r>
            <a:r>
              <a:rPr lang="en-US" altLang="ja-JP" dirty="0">
                <a:latin typeface="+mn-ea"/>
              </a:rPr>
              <a:t>stop-C</a:t>
            </a:r>
            <a:r>
              <a:rPr lang="ja-JP" altLang="en-US">
                <a:latin typeface="+mn-ea"/>
              </a:rPr>
              <a:t>の両方が</a:t>
            </a:r>
            <a:r>
              <a:rPr lang="en-US" altLang="ja-JP" dirty="0">
                <a:latin typeface="+mn-ea"/>
              </a:rPr>
              <a:t>1</a:t>
            </a:r>
            <a:r>
              <a:rPr lang="ja-JP" altLang="en-US">
                <a:latin typeface="+mn-ea"/>
              </a:rPr>
              <a:t>になるまで）</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⑦-</a:t>
            </a:r>
            <a:r>
              <a:rPr lang="ja-JP" altLang="en-US">
                <a:latin typeface="+mn-ea"/>
              </a:rPr>
              <a:t>⑩：移動ブロックの設定を行います．</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⑩</a:t>
            </a:r>
            <a:r>
              <a:rPr lang="ja-JP" altLang="en-US">
                <a:latin typeface="+mn-ea"/>
              </a:rPr>
              <a:t>：ステアリングを右最大に設定し，</a:t>
            </a:r>
            <a:r>
              <a:rPr lang="en-US" altLang="ja-JP" dirty="0">
                <a:latin typeface="+mn-ea"/>
              </a:rPr>
              <a:t>180</a:t>
            </a:r>
            <a:r>
              <a:rPr lang="ja-JP" altLang="en-US">
                <a:latin typeface="+mn-ea"/>
              </a:rPr>
              <a:t>度回転させて車体を</a:t>
            </a:r>
            <a:r>
              <a:rPr lang="en-US" altLang="ja-JP" dirty="0">
                <a:latin typeface="+mn-ea"/>
              </a:rPr>
              <a:t>90</a:t>
            </a:r>
            <a:r>
              <a:rPr lang="ja-JP" altLang="en-US">
                <a:latin typeface="+mn-ea"/>
              </a:rPr>
              <a:t>度スピンターンさせます．</a:t>
            </a:r>
            <a:endParaRPr lang="en-US" altLang="ja-JP" dirty="0">
              <a:latin typeface="+mn-ea"/>
            </a:endParaRPr>
          </a:p>
        </p:txBody>
      </p:sp>
    </p:spTree>
    <p:extLst>
      <p:ext uri="{BB962C8B-B14F-4D97-AF65-F5344CB8AC3E}">
        <p14:creationId xmlns:p14="http://schemas.microsoft.com/office/powerpoint/2010/main" val="304763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4C9F1931-2145-4BD3-AB39-762259B34089}"/>
              </a:ext>
            </a:extLst>
          </p:cNvPr>
          <p:cNvSpPr>
            <a:spLocks noGrp="1"/>
          </p:cNvSpPr>
          <p:nvPr>
            <p:ph idx="1"/>
          </p:nvPr>
        </p:nvSpPr>
        <p:spPr>
          <a:xfrm>
            <a:off x="180980" y="1179334"/>
            <a:ext cx="5816059" cy="5334050"/>
          </a:xfrm>
          <a:ln>
            <a:solidFill>
              <a:schemeClr val="bg1">
                <a:lumMod val="75000"/>
              </a:schemeClr>
            </a:solidFill>
          </a:ln>
        </p:spPr>
        <p:txBody>
          <a:bodyPr>
            <a:noAutofit/>
          </a:bodyPr>
          <a:lstStyle/>
          <a:p>
            <a:pPr marL="0" indent="0">
              <a:lnSpc>
                <a:spcPts val="1300"/>
              </a:lnSpc>
              <a:buNone/>
            </a:pP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usr</a:t>
            </a:r>
            <a:r>
              <a:rPr lang="en-US" altLang="ja-JP" sz="1600" dirty="0">
                <a:latin typeface="Consolas" panose="020B0609020204030204" pitchFamily="49" charset="0"/>
                <a:cs typeface="Consolas" panose="020B0609020204030204" pitchFamily="49" charset="0"/>
              </a:rPr>
              <a:t>/bin/env </a:t>
            </a:r>
            <a:r>
              <a:rPr lang="en-US" altLang="ja-JP" sz="1600" dirty="0" err="1">
                <a:latin typeface="Consolas" panose="020B0609020204030204" pitchFamily="49" charset="0"/>
                <a:cs typeface="Consolas" panose="020B0609020204030204" pitchFamily="49" charset="0"/>
              </a:rPr>
              <a:t>pybricks-micropython</a:t>
            </a:r>
            <a:endParaRPr lang="en-US" altLang="ja-JP" sz="1600" dirty="0">
              <a:latin typeface="Consolas" panose="020B0609020204030204" pitchFamily="49" charset="0"/>
              <a:cs typeface="Consolas" panose="020B0609020204030204" pitchFamily="49" charset="0"/>
            </a:endParaRP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from common import *</a:t>
            </a:r>
          </a:p>
          <a:p>
            <a:pPr marL="0" indent="0">
              <a:lnSpc>
                <a:spcPts val="1300"/>
              </a:lnSpc>
              <a:buNone/>
            </a:pPr>
            <a:r>
              <a:rPr lang="en-US" altLang="ja-JP" sz="1600" dirty="0">
                <a:latin typeface="Consolas" panose="020B0609020204030204" pitchFamily="49" charset="0"/>
                <a:cs typeface="Consolas" panose="020B0609020204030204" pitchFamily="49" charset="0"/>
              </a:rPr>
              <a:t>import _thread</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err="1">
                <a:latin typeface="Consolas" panose="020B0609020204030204" pitchFamily="49" charset="0"/>
                <a:cs typeface="Consolas" panose="020B0609020204030204" pitchFamily="49" charset="0"/>
              </a:rPr>
              <a:t>flg</a:t>
            </a:r>
            <a:r>
              <a:rPr lang="en-US" altLang="ja-JP" sz="1600" dirty="0">
                <a:latin typeface="Consolas" panose="020B0609020204030204" pitchFamily="49" charset="0"/>
                <a:cs typeface="Consolas" panose="020B0609020204030204" pitchFamily="49" charset="0"/>
              </a:rPr>
              <a:t> = 0</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def </a:t>
            </a:r>
            <a:r>
              <a:rPr lang="en-US" altLang="ja-JP" sz="1600" dirty="0" err="1">
                <a:latin typeface="Consolas" panose="020B0609020204030204" pitchFamily="49" charset="0"/>
                <a:cs typeface="Consolas" panose="020B0609020204030204" pitchFamily="49" charset="0"/>
              </a:rPr>
              <a:t>detect_line</a:t>
            </a:r>
            <a:r>
              <a:rPr lang="en-US" altLang="ja-JP" sz="1600" dirty="0">
                <a:latin typeface="Consolas" panose="020B0609020204030204" pitchFamily="49" charset="0"/>
                <a:cs typeface="Consolas" panose="020B0609020204030204" pitchFamily="49" charset="0"/>
              </a:rPr>
              <a:t>(m, cs, </a:t>
            </a:r>
            <a:r>
              <a:rPr lang="en-US" altLang="ja-JP" sz="1600" dirty="0" err="1">
                <a:latin typeface="Consolas" panose="020B0609020204030204" pitchFamily="49" charset="0"/>
                <a:cs typeface="Consolas" panose="020B0609020204030204" pitchFamily="49" charset="0"/>
              </a:rPr>
              <a:t>lk</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a:latin typeface="Consolas" panose="020B0609020204030204" pitchFamily="49" charset="0"/>
                <a:cs typeface="Consolas" panose="020B0609020204030204" pitchFamily="49" charset="0"/>
              </a:rPr>
              <a:t>    global </a:t>
            </a:r>
            <a:r>
              <a:rPr lang="en-US" altLang="ja-JP" sz="1600" dirty="0" err="1">
                <a:latin typeface="Consolas" panose="020B0609020204030204" pitchFamily="49" charset="0"/>
                <a:cs typeface="Consolas" panose="020B0609020204030204" pitchFamily="49" charset="0"/>
              </a:rPr>
              <a:t>flg</a:t>
            </a: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m.run</a:t>
            </a:r>
            <a:r>
              <a:rPr lang="en-US" altLang="ja-JP" sz="1600" dirty="0">
                <a:latin typeface="Consolas" panose="020B0609020204030204" pitchFamily="49" charset="0"/>
                <a:cs typeface="Consolas" panose="020B0609020204030204" pitchFamily="49" charset="0"/>
              </a:rPr>
              <a:t>(360)</a:t>
            </a:r>
          </a:p>
          <a:p>
            <a:pPr marL="0" indent="0">
              <a:lnSpc>
                <a:spcPts val="1300"/>
              </a:lnSpc>
              <a:buNone/>
            </a:pPr>
            <a:r>
              <a:rPr lang="en-US" altLang="ja-JP" sz="1600" dirty="0">
                <a:latin typeface="Consolas" panose="020B0609020204030204" pitchFamily="49" charset="0"/>
                <a:cs typeface="Consolas" panose="020B0609020204030204" pitchFamily="49" charset="0"/>
              </a:rPr>
              <a:t>    while True:</a:t>
            </a:r>
          </a:p>
          <a:p>
            <a:pPr marL="0" indent="0">
              <a:lnSpc>
                <a:spcPts val="1300"/>
              </a:lnSpc>
              <a:buNone/>
            </a:pPr>
            <a:r>
              <a:rPr lang="en-US" altLang="ja-JP" sz="1600" dirty="0">
                <a:latin typeface="Consolas" panose="020B0609020204030204" pitchFamily="49" charset="0"/>
                <a:cs typeface="Consolas" panose="020B0609020204030204" pitchFamily="49" charset="0"/>
              </a:rPr>
              <a:t>        if </a:t>
            </a:r>
            <a:r>
              <a:rPr lang="en-US" altLang="ja-JP" sz="1600" dirty="0" err="1">
                <a:latin typeface="Consolas" panose="020B0609020204030204" pitchFamily="49" charset="0"/>
                <a:cs typeface="Consolas" panose="020B0609020204030204" pitchFamily="49" charset="0"/>
              </a:rPr>
              <a:t>cs.color</a:t>
            </a:r>
            <a:r>
              <a:rPr lang="en-US" altLang="ja-JP" sz="1600" dirty="0">
                <a:latin typeface="Consolas" panose="020B0609020204030204" pitchFamily="49" charset="0"/>
                <a:cs typeface="Consolas" panose="020B0609020204030204" pitchFamily="49" charset="0"/>
              </a:rPr>
              <a:t>() == </a:t>
            </a:r>
            <a:r>
              <a:rPr lang="en-US" altLang="ja-JP" sz="1600" dirty="0" err="1">
                <a:latin typeface="Consolas" panose="020B0609020204030204" pitchFamily="49" charset="0"/>
                <a:cs typeface="Consolas" panose="020B0609020204030204" pitchFamily="49" charset="0"/>
              </a:rPr>
              <a:t>Color.BLACK</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a:latin typeface="Consolas" panose="020B0609020204030204" pitchFamily="49" charset="0"/>
                <a:cs typeface="Consolas" panose="020B0609020204030204" pitchFamily="49" charset="0"/>
              </a:rPr>
              <a:t>            break</a:t>
            </a:r>
          </a:p>
          <a:p>
            <a:pPr marL="0" indent="0">
              <a:lnSpc>
                <a:spcPts val="1300"/>
              </a:lnSpc>
              <a:buNone/>
            </a:pP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m.stop</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Stop.BRAKE</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lk.acquire</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flg</a:t>
            </a:r>
            <a:r>
              <a:rPr lang="en-US" altLang="ja-JP" sz="1600" dirty="0">
                <a:latin typeface="Consolas" panose="020B0609020204030204" pitchFamily="49" charset="0"/>
                <a:cs typeface="Consolas" panose="020B0609020204030204" pitchFamily="49" charset="0"/>
              </a:rPr>
              <a:t> = </a:t>
            </a:r>
            <a:r>
              <a:rPr lang="en-US" altLang="ja-JP" sz="1600" dirty="0" err="1">
                <a:latin typeface="Consolas" panose="020B0609020204030204" pitchFamily="49" charset="0"/>
                <a:cs typeface="Consolas" panose="020B0609020204030204" pitchFamily="49" charset="0"/>
              </a:rPr>
              <a:t>flg</a:t>
            </a:r>
            <a:r>
              <a:rPr lang="en-US" altLang="ja-JP" sz="1600" dirty="0">
                <a:latin typeface="Consolas" panose="020B0609020204030204" pitchFamily="49" charset="0"/>
                <a:cs typeface="Consolas" panose="020B0609020204030204" pitchFamily="49" charset="0"/>
              </a:rPr>
              <a:t> + 1</a:t>
            </a:r>
          </a:p>
          <a:p>
            <a:pPr marL="0" indent="0">
              <a:lnSpc>
                <a:spcPts val="1300"/>
              </a:lnSpc>
              <a:buNone/>
            </a:pP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lk.release</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a:latin typeface="Consolas" panose="020B0609020204030204" pitchFamily="49" charset="0"/>
                <a:cs typeface="Consolas" panose="020B0609020204030204" pitchFamily="49" charset="0"/>
              </a:rPr>
              <a:t>    return</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err="1">
                <a:latin typeface="Consolas" panose="020B0609020204030204" pitchFamily="49" charset="0"/>
                <a:cs typeface="Consolas" panose="020B0609020204030204" pitchFamily="49" charset="0"/>
              </a:rPr>
              <a:t>left_motor</a:t>
            </a:r>
            <a:r>
              <a:rPr lang="en-US" altLang="ja-JP" sz="1600" dirty="0">
                <a:latin typeface="Consolas" panose="020B0609020204030204" pitchFamily="49" charset="0"/>
                <a:cs typeface="Consolas" panose="020B0609020204030204" pitchFamily="49" charset="0"/>
              </a:rPr>
              <a:t> = Motor(</a:t>
            </a:r>
            <a:r>
              <a:rPr lang="en-US" altLang="ja-JP" sz="1600" dirty="0" err="1">
                <a:latin typeface="Consolas" panose="020B0609020204030204" pitchFamily="49" charset="0"/>
                <a:cs typeface="Consolas" panose="020B0609020204030204" pitchFamily="49" charset="0"/>
              </a:rPr>
              <a:t>Port.B</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err="1">
                <a:latin typeface="Consolas" panose="020B0609020204030204" pitchFamily="49" charset="0"/>
                <a:cs typeface="Consolas" panose="020B0609020204030204" pitchFamily="49" charset="0"/>
              </a:rPr>
              <a:t>right_motor</a:t>
            </a:r>
            <a:r>
              <a:rPr lang="en-US" altLang="ja-JP" sz="1600" dirty="0">
                <a:latin typeface="Consolas" panose="020B0609020204030204" pitchFamily="49" charset="0"/>
                <a:cs typeface="Consolas" panose="020B0609020204030204" pitchFamily="49" charset="0"/>
              </a:rPr>
              <a:t> = Motor(</a:t>
            </a:r>
            <a:r>
              <a:rPr lang="en-US" altLang="ja-JP" sz="1600" dirty="0" err="1">
                <a:latin typeface="Consolas" panose="020B0609020204030204" pitchFamily="49" charset="0"/>
                <a:cs typeface="Consolas" panose="020B0609020204030204" pitchFamily="49" charset="0"/>
              </a:rPr>
              <a:t>Port.C</a:t>
            </a:r>
            <a:r>
              <a:rPr lang="en-US" altLang="ja-JP" sz="1600" dirty="0">
                <a:latin typeface="Consolas" panose="020B0609020204030204" pitchFamily="49" charset="0"/>
                <a:cs typeface="Consolas" panose="020B0609020204030204" pitchFamily="49" charset="0"/>
              </a:rPr>
              <a:t>)</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err="1">
                <a:latin typeface="Consolas" panose="020B0609020204030204" pitchFamily="49" charset="0"/>
                <a:cs typeface="Consolas" panose="020B0609020204030204" pitchFamily="49" charset="0"/>
              </a:rPr>
              <a:t>left_color_sensor</a:t>
            </a:r>
            <a:r>
              <a:rPr lang="en-US" altLang="ja-JP" sz="1600" dirty="0">
                <a:latin typeface="Consolas" panose="020B0609020204030204" pitchFamily="49" charset="0"/>
                <a:cs typeface="Consolas" panose="020B0609020204030204" pitchFamily="49" charset="0"/>
              </a:rPr>
              <a:t> = </a:t>
            </a:r>
            <a:r>
              <a:rPr lang="en-US" altLang="ja-JP" sz="1600" dirty="0" err="1">
                <a:latin typeface="Consolas" panose="020B0609020204030204" pitchFamily="49" charset="0"/>
                <a:cs typeface="Consolas" panose="020B0609020204030204" pitchFamily="49" charset="0"/>
              </a:rPr>
              <a:t>ColorSensor</a:t>
            </a:r>
            <a:r>
              <a:rPr lang="en-US" altLang="ja-JP" sz="1600" dirty="0">
                <a:latin typeface="Consolas" panose="020B0609020204030204" pitchFamily="49" charset="0"/>
                <a:cs typeface="Consolas" panose="020B0609020204030204" pitchFamily="49" charset="0"/>
              </a:rPr>
              <a:t>(Port.S2)</a:t>
            </a:r>
          </a:p>
          <a:p>
            <a:pPr marL="0" indent="0">
              <a:lnSpc>
                <a:spcPts val="1300"/>
              </a:lnSpc>
              <a:buNone/>
            </a:pPr>
            <a:r>
              <a:rPr lang="en-US" altLang="ja-JP" sz="1600" dirty="0" err="1">
                <a:latin typeface="Consolas" panose="020B0609020204030204" pitchFamily="49" charset="0"/>
                <a:cs typeface="Consolas" panose="020B0609020204030204" pitchFamily="49" charset="0"/>
              </a:rPr>
              <a:t>right_color_sensor</a:t>
            </a:r>
            <a:r>
              <a:rPr lang="en-US" altLang="ja-JP" sz="1600" dirty="0">
                <a:latin typeface="Consolas" panose="020B0609020204030204" pitchFamily="49" charset="0"/>
                <a:cs typeface="Consolas" panose="020B0609020204030204" pitchFamily="49" charset="0"/>
              </a:rPr>
              <a:t> = </a:t>
            </a:r>
            <a:r>
              <a:rPr lang="en-US" altLang="ja-JP" sz="1600" dirty="0" err="1">
                <a:latin typeface="Consolas" panose="020B0609020204030204" pitchFamily="49" charset="0"/>
                <a:cs typeface="Consolas" panose="020B0609020204030204" pitchFamily="49" charset="0"/>
              </a:rPr>
              <a:t>ColorSensor</a:t>
            </a:r>
            <a:r>
              <a:rPr lang="en-US" altLang="ja-JP" sz="1600" dirty="0">
                <a:latin typeface="Consolas" panose="020B0609020204030204" pitchFamily="49" charset="0"/>
                <a:cs typeface="Consolas" panose="020B0609020204030204" pitchFamily="49" charset="0"/>
              </a:rPr>
              <a:t>(Port.S3)</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lock = _</a:t>
            </a:r>
            <a:r>
              <a:rPr lang="en-US" altLang="ja-JP" sz="1600" dirty="0" err="1">
                <a:latin typeface="Consolas" panose="020B0609020204030204" pitchFamily="49" charset="0"/>
                <a:cs typeface="Consolas" panose="020B0609020204030204" pitchFamily="49" charset="0"/>
              </a:rPr>
              <a:t>thread.allocate_lock</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a:latin typeface="Consolas" panose="020B0609020204030204" pitchFamily="49" charset="0"/>
                <a:cs typeface="Consolas" panose="020B0609020204030204" pitchFamily="49" charset="0"/>
              </a:rPr>
              <a:t>_</a:t>
            </a:r>
            <a:r>
              <a:rPr lang="en-US" altLang="ja-JP" sz="1600" dirty="0" err="1">
                <a:latin typeface="Consolas" panose="020B0609020204030204" pitchFamily="49" charset="0"/>
                <a:cs typeface="Consolas" panose="020B0609020204030204" pitchFamily="49" charset="0"/>
              </a:rPr>
              <a:t>thread.start_new_thread</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detect_line</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left_motor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left_color_sensor</a:t>
            </a:r>
            <a:r>
              <a:rPr lang="en-US" altLang="ja-JP" sz="1600" dirty="0">
                <a:latin typeface="Consolas" panose="020B0609020204030204" pitchFamily="49" charset="0"/>
                <a:cs typeface="Consolas" panose="020B0609020204030204" pitchFamily="49" charset="0"/>
              </a:rPr>
              <a:t>, lock))</a:t>
            </a:r>
          </a:p>
          <a:p>
            <a:pPr marL="0" indent="0">
              <a:lnSpc>
                <a:spcPts val="1300"/>
              </a:lnSpc>
              <a:buNone/>
            </a:pPr>
            <a:r>
              <a:rPr lang="en-US" altLang="ja-JP" sz="1600" dirty="0">
                <a:latin typeface="Consolas" panose="020B0609020204030204" pitchFamily="49" charset="0"/>
                <a:cs typeface="Consolas" panose="020B0609020204030204" pitchFamily="49" charset="0"/>
              </a:rPr>
              <a:t>_</a:t>
            </a:r>
            <a:r>
              <a:rPr lang="en-US" altLang="ja-JP" sz="1600" dirty="0" err="1">
                <a:latin typeface="Consolas" panose="020B0609020204030204" pitchFamily="49" charset="0"/>
                <a:cs typeface="Consolas" panose="020B0609020204030204" pitchFamily="49" charset="0"/>
              </a:rPr>
              <a:t>thread.start_new_thread</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detect_line</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right_motor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right_color_sensor</a:t>
            </a:r>
            <a:r>
              <a:rPr lang="en-US" altLang="ja-JP" sz="1600" dirty="0">
                <a:latin typeface="Consolas" panose="020B0609020204030204" pitchFamily="49" charset="0"/>
                <a:cs typeface="Consolas" panose="020B0609020204030204" pitchFamily="49" charset="0"/>
              </a:rPr>
              <a:t>, lock))</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while </a:t>
            </a:r>
            <a:r>
              <a:rPr lang="en-US" altLang="ja-JP" sz="1600" dirty="0" err="1">
                <a:latin typeface="Consolas" panose="020B0609020204030204" pitchFamily="49" charset="0"/>
                <a:cs typeface="Consolas" panose="020B0609020204030204" pitchFamily="49" charset="0"/>
              </a:rPr>
              <a:t>flg</a:t>
            </a:r>
            <a:r>
              <a:rPr lang="en-US" altLang="ja-JP" sz="1600" dirty="0">
                <a:latin typeface="Consolas" panose="020B0609020204030204" pitchFamily="49" charset="0"/>
                <a:cs typeface="Consolas" panose="020B0609020204030204" pitchFamily="49" charset="0"/>
              </a:rPr>
              <a:t> &lt; 2:</a:t>
            </a:r>
          </a:p>
          <a:p>
            <a:pPr marL="0" indent="0">
              <a:lnSpc>
                <a:spcPts val="1300"/>
              </a:lnSpc>
              <a:buNone/>
            </a:pPr>
            <a:r>
              <a:rPr lang="en-US" altLang="ja-JP" sz="1600" dirty="0">
                <a:latin typeface="Consolas" panose="020B0609020204030204" pitchFamily="49" charset="0"/>
                <a:cs typeface="Consolas" panose="020B0609020204030204" pitchFamily="49" charset="0"/>
              </a:rPr>
              <a:t>    pass</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err="1">
                <a:latin typeface="Consolas" panose="020B0609020204030204" pitchFamily="49" charset="0"/>
                <a:cs typeface="Consolas" panose="020B0609020204030204" pitchFamily="49" charset="0"/>
              </a:rPr>
              <a:t>wheel_diameter</a:t>
            </a:r>
            <a:r>
              <a:rPr lang="en-US" altLang="ja-JP" sz="1600" dirty="0">
                <a:latin typeface="Consolas" panose="020B0609020204030204" pitchFamily="49" charset="0"/>
                <a:cs typeface="Consolas" panose="020B0609020204030204" pitchFamily="49" charset="0"/>
              </a:rPr>
              <a:t> = 56</a:t>
            </a:r>
          </a:p>
          <a:p>
            <a:pPr marL="0" indent="0">
              <a:lnSpc>
                <a:spcPts val="1300"/>
              </a:lnSpc>
              <a:buNone/>
            </a:pPr>
            <a:r>
              <a:rPr lang="en-US" altLang="ja-JP" sz="1600" dirty="0" err="1">
                <a:latin typeface="Consolas" panose="020B0609020204030204" pitchFamily="49" charset="0"/>
                <a:cs typeface="Consolas" panose="020B0609020204030204" pitchFamily="49" charset="0"/>
              </a:rPr>
              <a:t>axle_track</a:t>
            </a:r>
            <a:r>
              <a:rPr lang="en-US" altLang="ja-JP" sz="1600" dirty="0">
                <a:latin typeface="Consolas" panose="020B0609020204030204" pitchFamily="49" charset="0"/>
                <a:cs typeface="Consolas" panose="020B0609020204030204" pitchFamily="49" charset="0"/>
              </a:rPr>
              <a:t> =123</a:t>
            </a:r>
          </a:p>
          <a:p>
            <a:pPr marL="0" indent="0">
              <a:lnSpc>
                <a:spcPts val="1300"/>
              </a:lnSpc>
              <a:buNone/>
            </a:pPr>
            <a:r>
              <a:rPr lang="en-US" altLang="ja-JP" sz="1600" dirty="0">
                <a:latin typeface="Consolas" panose="020B0609020204030204" pitchFamily="49" charset="0"/>
                <a:cs typeface="Consolas" panose="020B0609020204030204" pitchFamily="49" charset="0"/>
              </a:rPr>
              <a:t>robot = </a:t>
            </a:r>
            <a:r>
              <a:rPr lang="en-US" altLang="ja-JP" sz="1600" dirty="0" err="1">
                <a:latin typeface="Consolas" panose="020B0609020204030204" pitchFamily="49" charset="0"/>
                <a:cs typeface="Consolas" panose="020B0609020204030204" pitchFamily="49" charset="0"/>
              </a:rPr>
              <a:t>DriveBase</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left_motor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right_motor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wheel_diameter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axle_track</a:t>
            </a:r>
            <a:r>
              <a:rPr lang="en-US" altLang="ja-JP" sz="1600" dirty="0">
                <a:latin typeface="Consolas" panose="020B0609020204030204" pitchFamily="49" charset="0"/>
                <a:cs typeface="Consolas" panose="020B0609020204030204" pitchFamily="49" charset="0"/>
              </a:rPr>
              <a:t>)</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err="1">
                <a:latin typeface="Consolas" panose="020B0609020204030204" pitchFamily="49" charset="0"/>
                <a:cs typeface="Consolas" panose="020B0609020204030204" pitchFamily="49" charset="0"/>
              </a:rPr>
              <a:t>robot.drive_time</a:t>
            </a:r>
            <a:r>
              <a:rPr lang="en-US" altLang="ja-JP" sz="1600" dirty="0">
                <a:latin typeface="Consolas" panose="020B0609020204030204" pitchFamily="49" charset="0"/>
                <a:cs typeface="Consolas" panose="020B0609020204030204" pitchFamily="49" charset="0"/>
              </a:rPr>
              <a:t>(0, 180, 500)</a:t>
            </a:r>
          </a:p>
        </p:txBody>
      </p:sp>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21</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normAutofit/>
          </a:bodyPr>
          <a:lstStyle/>
          <a:p>
            <a:r>
              <a:rPr lang="en-US" altLang="ja-JP" dirty="0" err="1"/>
              <a:t>microPython</a:t>
            </a:r>
            <a:endParaRPr lang="ja-JP" altLang="en-US"/>
          </a:p>
        </p:txBody>
      </p:sp>
      <p:sp>
        <p:nvSpPr>
          <p:cNvPr id="2" name="テキスト ボックス 1">
            <a:extLst>
              <a:ext uri="{FF2B5EF4-FFF2-40B4-BE49-F238E27FC236}">
                <a16:creationId xmlns:a16="http://schemas.microsoft.com/office/drawing/2014/main" id="{45F52567-ABE9-284F-B0A2-56343699C516}"/>
              </a:ext>
            </a:extLst>
          </p:cNvPr>
          <p:cNvSpPr txBox="1"/>
          <p:nvPr/>
        </p:nvSpPr>
        <p:spPr>
          <a:xfrm>
            <a:off x="180980" y="717669"/>
            <a:ext cx="514885" cy="461665"/>
          </a:xfrm>
          <a:prstGeom prst="rect">
            <a:avLst/>
          </a:prstGeom>
          <a:noFill/>
        </p:spPr>
        <p:txBody>
          <a:bodyPr wrap="none" rtlCol="0">
            <a:spAutoFit/>
          </a:bodyPr>
          <a:lstStyle/>
          <a:p>
            <a:r>
              <a:rPr kumimoji="1" lang="en-US" altLang="ja-JP" sz="2400" dirty="0"/>
              <a:t>V1</a:t>
            </a:r>
            <a:endParaRPr kumimoji="1" lang="ja-JP" altLang="en-US" sz="2400"/>
          </a:p>
        </p:txBody>
      </p:sp>
      <p:sp>
        <p:nvSpPr>
          <p:cNvPr id="7" name="コンテンツ プレースホルダー 5">
            <a:extLst>
              <a:ext uri="{FF2B5EF4-FFF2-40B4-BE49-F238E27FC236}">
                <a16:creationId xmlns:a16="http://schemas.microsoft.com/office/drawing/2014/main" id="{D60A796C-C487-A146-9731-CE281B939696}"/>
              </a:ext>
            </a:extLst>
          </p:cNvPr>
          <p:cNvSpPr txBox="1">
            <a:spLocks/>
          </p:cNvSpPr>
          <p:nvPr/>
        </p:nvSpPr>
        <p:spPr>
          <a:xfrm>
            <a:off x="6194963" y="1179334"/>
            <a:ext cx="5816059" cy="5334050"/>
          </a:xfrm>
          <a:prstGeom prst="rect">
            <a:avLst/>
          </a:prstGeom>
          <a:ln>
            <a:solidFill>
              <a:schemeClr val="bg1">
                <a:lumMod val="75000"/>
              </a:schemeClr>
            </a:solidFill>
          </a:ln>
        </p:spPr>
        <p:txBody>
          <a:bodyPr vert="horz" lIns="91440" tIns="45720" rIns="91440" bIns="45720" rtlCol="0">
            <a:no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nSpc>
                <a:spcPts val="1300"/>
              </a:lnSpc>
              <a:buNone/>
            </a:pP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usr</a:t>
            </a:r>
            <a:r>
              <a:rPr lang="en-US" altLang="ja-JP" sz="1600" dirty="0">
                <a:latin typeface="Consolas" panose="020B0609020204030204" pitchFamily="49" charset="0"/>
                <a:cs typeface="Consolas" panose="020B0609020204030204" pitchFamily="49" charset="0"/>
              </a:rPr>
              <a:t>/bin/env </a:t>
            </a:r>
            <a:r>
              <a:rPr lang="en-US" altLang="ja-JP" sz="1600" dirty="0" err="1">
                <a:latin typeface="Consolas" panose="020B0609020204030204" pitchFamily="49" charset="0"/>
                <a:cs typeface="Consolas" panose="020B0609020204030204" pitchFamily="49" charset="0"/>
              </a:rPr>
              <a:t>pybricks-micropython</a:t>
            </a:r>
            <a:endParaRPr lang="en-US" altLang="ja-JP" sz="1600" dirty="0">
              <a:latin typeface="Consolas" panose="020B0609020204030204" pitchFamily="49" charset="0"/>
              <a:cs typeface="Consolas" panose="020B0609020204030204" pitchFamily="49" charset="0"/>
            </a:endParaRP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from common import *</a:t>
            </a:r>
          </a:p>
          <a:p>
            <a:pPr marL="0" indent="0">
              <a:lnSpc>
                <a:spcPts val="1300"/>
              </a:lnSpc>
              <a:buNone/>
            </a:pPr>
            <a:r>
              <a:rPr lang="en-US" altLang="ja-JP" sz="1600" dirty="0">
                <a:latin typeface="Consolas" panose="020B0609020204030204" pitchFamily="49" charset="0"/>
                <a:cs typeface="Consolas" panose="020B0609020204030204" pitchFamily="49" charset="0"/>
              </a:rPr>
              <a:t>import _thread</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err="1">
                <a:latin typeface="Consolas" panose="020B0609020204030204" pitchFamily="49" charset="0"/>
                <a:cs typeface="Consolas" panose="020B0609020204030204" pitchFamily="49" charset="0"/>
              </a:rPr>
              <a:t>flg</a:t>
            </a:r>
            <a:r>
              <a:rPr lang="en-US" altLang="ja-JP" sz="1600" dirty="0">
                <a:latin typeface="Consolas" panose="020B0609020204030204" pitchFamily="49" charset="0"/>
                <a:cs typeface="Consolas" panose="020B0609020204030204" pitchFamily="49" charset="0"/>
              </a:rPr>
              <a:t> = 0</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def </a:t>
            </a:r>
            <a:r>
              <a:rPr lang="en-US" altLang="ja-JP" sz="1600" dirty="0" err="1">
                <a:latin typeface="Consolas" panose="020B0609020204030204" pitchFamily="49" charset="0"/>
                <a:cs typeface="Consolas" panose="020B0609020204030204" pitchFamily="49" charset="0"/>
              </a:rPr>
              <a:t>detect_line</a:t>
            </a:r>
            <a:r>
              <a:rPr lang="en-US" altLang="ja-JP" sz="1600" dirty="0">
                <a:latin typeface="Consolas" panose="020B0609020204030204" pitchFamily="49" charset="0"/>
                <a:cs typeface="Consolas" panose="020B0609020204030204" pitchFamily="49" charset="0"/>
              </a:rPr>
              <a:t>(m, cs, </a:t>
            </a:r>
            <a:r>
              <a:rPr lang="en-US" altLang="ja-JP" sz="1600" dirty="0" err="1">
                <a:latin typeface="Consolas" panose="020B0609020204030204" pitchFamily="49" charset="0"/>
                <a:cs typeface="Consolas" panose="020B0609020204030204" pitchFamily="49" charset="0"/>
              </a:rPr>
              <a:t>lk</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a:latin typeface="Consolas" panose="020B0609020204030204" pitchFamily="49" charset="0"/>
                <a:cs typeface="Consolas" panose="020B0609020204030204" pitchFamily="49" charset="0"/>
              </a:rPr>
              <a:t>    global </a:t>
            </a:r>
            <a:r>
              <a:rPr lang="en-US" altLang="ja-JP" sz="1600" dirty="0" err="1">
                <a:latin typeface="Consolas" panose="020B0609020204030204" pitchFamily="49" charset="0"/>
                <a:cs typeface="Consolas" panose="020B0609020204030204" pitchFamily="49" charset="0"/>
              </a:rPr>
              <a:t>flg</a:t>
            </a: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m.run</a:t>
            </a:r>
            <a:r>
              <a:rPr lang="en-US" altLang="ja-JP" sz="1600" dirty="0">
                <a:latin typeface="Consolas" panose="020B0609020204030204" pitchFamily="49" charset="0"/>
                <a:cs typeface="Consolas" panose="020B0609020204030204" pitchFamily="49" charset="0"/>
              </a:rPr>
              <a:t>(360)</a:t>
            </a:r>
          </a:p>
          <a:p>
            <a:pPr marL="0" indent="0">
              <a:lnSpc>
                <a:spcPts val="1300"/>
              </a:lnSpc>
              <a:buNone/>
            </a:pPr>
            <a:r>
              <a:rPr lang="en-US" altLang="ja-JP" sz="1600" dirty="0">
                <a:latin typeface="Consolas" panose="020B0609020204030204" pitchFamily="49" charset="0"/>
                <a:cs typeface="Consolas" panose="020B0609020204030204" pitchFamily="49" charset="0"/>
              </a:rPr>
              <a:t>    while True:</a:t>
            </a:r>
          </a:p>
          <a:p>
            <a:pPr marL="0" indent="0">
              <a:lnSpc>
                <a:spcPts val="1300"/>
              </a:lnSpc>
              <a:buNone/>
            </a:pPr>
            <a:r>
              <a:rPr lang="en-US" altLang="ja-JP" sz="1600" dirty="0">
                <a:latin typeface="Consolas" panose="020B0609020204030204" pitchFamily="49" charset="0"/>
                <a:cs typeface="Consolas" panose="020B0609020204030204" pitchFamily="49" charset="0"/>
              </a:rPr>
              <a:t>        if </a:t>
            </a:r>
            <a:r>
              <a:rPr lang="en-US" altLang="ja-JP" sz="1600" dirty="0" err="1">
                <a:latin typeface="Consolas" panose="020B0609020204030204" pitchFamily="49" charset="0"/>
                <a:cs typeface="Consolas" panose="020B0609020204030204" pitchFamily="49" charset="0"/>
              </a:rPr>
              <a:t>cs.color</a:t>
            </a:r>
            <a:r>
              <a:rPr lang="en-US" altLang="ja-JP" sz="1600" dirty="0">
                <a:latin typeface="Consolas" panose="020B0609020204030204" pitchFamily="49" charset="0"/>
                <a:cs typeface="Consolas" panose="020B0609020204030204" pitchFamily="49" charset="0"/>
              </a:rPr>
              <a:t>() == </a:t>
            </a:r>
            <a:r>
              <a:rPr lang="en-US" altLang="ja-JP" sz="1600" dirty="0" err="1">
                <a:latin typeface="Consolas" panose="020B0609020204030204" pitchFamily="49" charset="0"/>
                <a:cs typeface="Consolas" panose="020B0609020204030204" pitchFamily="49" charset="0"/>
              </a:rPr>
              <a:t>Color.BLACK</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a:latin typeface="Consolas" panose="020B0609020204030204" pitchFamily="49" charset="0"/>
                <a:cs typeface="Consolas" panose="020B0609020204030204" pitchFamily="49" charset="0"/>
              </a:rPr>
              <a:t>            break</a:t>
            </a:r>
          </a:p>
          <a:p>
            <a:pPr marL="0" indent="0">
              <a:lnSpc>
                <a:spcPts val="1300"/>
              </a:lnSpc>
              <a:buNone/>
            </a:pP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m.stop</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Stop.BRAKE</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lk.acquire</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flg</a:t>
            </a:r>
            <a:r>
              <a:rPr lang="en-US" altLang="ja-JP" sz="1600" dirty="0">
                <a:latin typeface="Consolas" panose="020B0609020204030204" pitchFamily="49" charset="0"/>
                <a:cs typeface="Consolas" panose="020B0609020204030204" pitchFamily="49" charset="0"/>
              </a:rPr>
              <a:t> = </a:t>
            </a:r>
            <a:r>
              <a:rPr lang="en-US" altLang="ja-JP" sz="1600" dirty="0" err="1">
                <a:latin typeface="Consolas" panose="020B0609020204030204" pitchFamily="49" charset="0"/>
                <a:cs typeface="Consolas" panose="020B0609020204030204" pitchFamily="49" charset="0"/>
              </a:rPr>
              <a:t>flg</a:t>
            </a:r>
            <a:r>
              <a:rPr lang="en-US" altLang="ja-JP" sz="1600" dirty="0">
                <a:latin typeface="Consolas" panose="020B0609020204030204" pitchFamily="49" charset="0"/>
                <a:cs typeface="Consolas" panose="020B0609020204030204" pitchFamily="49" charset="0"/>
              </a:rPr>
              <a:t> + 1</a:t>
            </a:r>
          </a:p>
          <a:p>
            <a:pPr marL="0" indent="0">
              <a:lnSpc>
                <a:spcPts val="1300"/>
              </a:lnSpc>
              <a:buNone/>
            </a:pP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lk.release</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a:latin typeface="Consolas" panose="020B0609020204030204" pitchFamily="49" charset="0"/>
                <a:cs typeface="Consolas" panose="020B0609020204030204" pitchFamily="49" charset="0"/>
              </a:rPr>
              <a:t>    return</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err="1">
                <a:latin typeface="Consolas" panose="020B0609020204030204" pitchFamily="49" charset="0"/>
                <a:cs typeface="Consolas" panose="020B0609020204030204" pitchFamily="49" charset="0"/>
              </a:rPr>
              <a:t>left_motor</a:t>
            </a:r>
            <a:r>
              <a:rPr lang="en-US" altLang="ja-JP" sz="1600" dirty="0">
                <a:latin typeface="Consolas" panose="020B0609020204030204" pitchFamily="49" charset="0"/>
                <a:cs typeface="Consolas" panose="020B0609020204030204" pitchFamily="49" charset="0"/>
              </a:rPr>
              <a:t> = Motor(</a:t>
            </a:r>
            <a:r>
              <a:rPr lang="en-US" altLang="ja-JP" sz="1600" dirty="0" err="1">
                <a:latin typeface="Consolas" panose="020B0609020204030204" pitchFamily="49" charset="0"/>
                <a:cs typeface="Consolas" panose="020B0609020204030204" pitchFamily="49" charset="0"/>
              </a:rPr>
              <a:t>Port.B</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err="1">
                <a:latin typeface="Consolas" panose="020B0609020204030204" pitchFamily="49" charset="0"/>
                <a:cs typeface="Consolas" panose="020B0609020204030204" pitchFamily="49" charset="0"/>
              </a:rPr>
              <a:t>right_motor</a:t>
            </a:r>
            <a:r>
              <a:rPr lang="en-US" altLang="ja-JP" sz="1600" dirty="0">
                <a:latin typeface="Consolas" panose="020B0609020204030204" pitchFamily="49" charset="0"/>
                <a:cs typeface="Consolas" panose="020B0609020204030204" pitchFamily="49" charset="0"/>
              </a:rPr>
              <a:t> = Motor(</a:t>
            </a:r>
            <a:r>
              <a:rPr lang="en-US" altLang="ja-JP" sz="1600" dirty="0" err="1">
                <a:latin typeface="Consolas" panose="020B0609020204030204" pitchFamily="49" charset="0"/>
                <a:cs typeface="Consolas" panose="020B0609020204030204" pitchFamily="49" charset="0"/>
              </a:rPr>
              <a:t>Port.C</a:t>
            </a:r>
            <a:r>
              <a:rPr lang="en-US" altLang="ja-JP" sz="1600" dirty="0">
                <a:latin typeface="Consolas" panose="020B0609020204030204" pitchFamily="49" charset="0"/>
                <a:cs typeface="Consolas" panose="020B0609020204030204" pitchFamily="49" charset="0"/>
              </a:rPr>
              <a:t>)</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err="1">
                <a:latin typeface="Consolas" panose="020B0609020204030204" pitchFamily="49" charset="0"/>
                <a:cs typeface="Consolas" panose="020B0609020204030204" pitchFamily="49" charset="0"/>
              </a:rPr>
              <a:t>left_color_sensor</a:t>
            </a:r>
            <a:r>
              <a:rPr lang="en-US" altLang="ja-JP" sz="1600" dirty="0">
                <a:latin typeface="Consolas" panose="020B0609020204030204" pitchFamily="49" charset="0"/>
                <a:cs typeface="Consolas" panose="020B0609020204030204" pitchFamily="49" charset="0"/>
              </a:rPr>
              <a:t> = </a:t>
            </a:r>
            <a:r>
              <a:rPr lang="en-US" altLang="ja-JP" sz="1600" dirty="0" err="1">
                <a:latin typeface="Consolas" panose="020B0609020204030204" pitchFamily="49" charset="0"/>
                <a:cs typeface="Consolas" panose="020B0609020204030204" pitchFamily="49" charset="0"/>
              </a:rPr>
              <a:t>ColorSensor</a:t>
            </a:r>
            <a:r>
              <a:rPr lang="en-US" altLang="ja-JP" sz="1600" dirty="0">
                <a:latin typeface="Consolas" panose="020B0609020204030204" pitchFamily="49" charset="0"/>
                <a:cs typeface="Consolas" panose="020B0609020204030204" pitchFamily="49" charset="0"/>
              </a:rPr>
              <a:t>(Port.S2)</a:t>
            </a:r>
          </a:p>
          <a:p>
            <a:pPr marL="0" indent="0">
              <a:lnSpc>
                <a:spcPts val="1300"/>
              </a:lnSpc>
              <a:buNone/>
            </a:pPr>
            <a:r>
              <a:rPr lang="en-US" altLang="ja-JP" sz="1600" dirty="0" err="1">
                <a:latin typeface="Consolas" panose="020B0609020204030204" pitchFamily="49" charset="0"/>
                <a:cs typeface="Consolas" panose="020B0609020204030204" pitchFamily="49" charset="0"/>
              </a:rPr>
              <a:t>right_color_sensor</a:t>
            </a:r>
            <a:r>
              <a:rPr lang="en-US" altLang="ja-JP" sz="1600" dirty="0">
                <a:latin typeface="Consolas" panose="020B0609020204030204" pitchFamily="49" charset="0"/>
                <a:cs typeface="Consolas" panose="020B0609020204030204" pitchFamily="49" charset="0"/>
              </a:rPr>
              <a:t> = </a:t>
            </a:r>
            <a:r>
              <a:rPr lang="en-US" altLang="ja-JP" sz="1600" dirty="0" err="1">
                <a:latin typeface="Consolas" panose="020B0609020204030204" pitchFamily="49" charset="0"/>
                <a:cs typeface="Consolas" panose="020B0609020204030204" pitchFamily="49" charset="0"/>
              </a:rPr>
              <a:t>ColorSensor</a:t>
            </a:r>
            <a:r>
              <a:rPr lang="en-US" altLang="ja-JP" sz="1600" dirty="0">
                <a:latin typeface="Consolas" panose="020B0609020204030204" pitchFamily="49" charset="0"/>
                <a:cs typeface="Consolas" panose="020B0609020204030204" pitchFamily="49" charset="0"/>
              </a:rPr>
              <a:t>(Port.S3)</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lock = _</a:t>
            </a:r>
            <a:r>
              <a:rPr lang="en-US" altLang="ja-JP" sz="1600" dirty="0" err="1">
                <a:latin typeface="Consolas" panose="020B0609020204030204" pitchFamily="49" charset="0"/>
                <a:cs typeface="Consolas" panose="020B0609020204030204" pitchFamily="49" charset="0"/>
              </a:rPr>
              <a:t>thread.allocate_lock</a:t>
            </a:r>
            <a:r>
              <a:rPr lang="en-US" altLang="ja-JP" sz="1600" dirty="0">
                <a:latin typeface="Consolas" panose="020B0609020204030204" pitchFamily="49" charset="0"/>
                <a:cs typeface="Consolas" panose="020B0609020204030204" pitchFamily="49" charset="0"/>
              </a:rPr>
              <a:t>()</a:t>
            </a:r>
          </a:p>
          <a:p>
            <a:pPr marL="0" indent="0">
              <a:lnSpc>
                <a:spcPts val="1300"/>
              </a:lnSpc>
              <a:buNone/>
            </a:pPr>
            <a:r>
              <a:rPr lang="en-US" altLang="ja-JP" sz="1600" dirty="0">
                <a:latin typeface="Consolas" panose="020B0609020204030204" pitchFamily="49" charset="0"/>
                <a:cs typeface="Consolas" panose="020B0609020204030204" pitchFamily="49" charset="0"/>
              </a:rPr>
              <a:t>_</a:t>
            </a:r>
            <a:r>
              <a:rPr lang="en-US" altLang="ja-JP" sz="1600" dirty="0" err="1">
                <a:latin typeface="Consolas" panose="020B0609020204030204" pitchFamily="49" charset="0"/>
                <a:cs typeface="Consolas" panose="020B0609020204030204" pitchFamily="49" charset="0"/>
              </a:rPr>
              <a:t>thread.start_new_thread</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detect_line</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left_motor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left_color_sensor</a:t>
            </a:r>
            <a:r>
              <a:rPr lang="en-US" altLang="ja-JP" sz="1600" dirty="0">
                <a:latin typeface="Consolas" panose="020B0609020204030204" pitchFamily="49" charset="0"/>
                <a:cs typeface="Consolas" panose="020B0609020204030204" pitchFamily="49" charset="0"/>
              </a:rPr>
              <a:t>, lock))</a:t>
            </a:r>
          </a:p>
          <a:p>
            <a:pPr marL="0" indent="0">
              <a:lnSpc>
                <a:spcPts val="1300"/>
              </a:lnSpc>
              <a:buNone/>
            </a:pPr>
            <a:r>
              <a:rPr lang="en-US" altLang="ja-JP" sz="1600" dirty="0">
                <a:latin typeface="Consolas" panose="020B0609020204030204" pitchFamily="49" charset="0"/>
                <a:cs typeface="Consolas" panose="020B0609020204030204" pitchFamily="49" charset="0"/>
              </a:rPr>
              <a:t>_</a:t>
            </a:r>
            <a:r>
              <a:rPr lang="en-US" altLang="ja-JP" sz="1600" dirty="0" err="1">
                <a:latin typeface="Consolas" panose="020B0609020204030204" pitchFamily="49" charset="0"/>
                <a:cs typeface="Consolas" panose="020B0609020204030204" pitchFamily="49" charset="0"/>
              </a:rPr>
              <a:t>thread.start_new_thread</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detect_line</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right_motor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right_color_sensor</a:t>
            </a:r>
            <a:r>
              <a:rPr lang="en-US" altLang="ja-JP" sz="1600" dirty="0">
                <a:latin typeface="Consolas" panose="020B0609020204030204" pitchFamily="49" charset="0"/>
                <a:cs typeface="Consolas" panose="020B0609020204030204" pitchFamily="49" charset="0"/>
              </a:rPr>
              <a:t>, lock))</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a:latin typeface="Consolas" panose="020B0609020204030204" pitchFamily="49" charset="0"/>
                <a:cs typeface="Consolas" panose="020B0609020204030204" pitchFamily="49" charset="0"/>
              </a:rPr>
              <a:t>while </a:t>
            </a:r>
            <a:r>
              <a:rPr lang="en-US" altLang="ja-JP" sz="1600" dirty="0" err="1">
                <a:latin typeface="Consolas" panose="020B0609020204030204" pitchFamily="49" charset="0"/>
                <a:cs typeface="Consolas" panose="020B0609020204030204" pitchFamily="49" charset="0"/>
              </a:rPr>
              <a:t>flg</a:t>
            </a:r>
            <a:r>
              <a:rPr lang="en-US" altLang="ja-JP" sz="1600" dirty="0">
                <a:latin typeface="Consolas" panose="020B0609020204030204" pitchFamily="49" charset="0"/>
                <a:cs typeface="Consolas" panose="020B0609020204030204" pitchFamily="49" charset="0"/>
              </a:rPr>
              <a:t> &lt; 2:</a:t>
            </a:r>
          </a:p>
          <a:p>
            <a:pPr marL="0" indent="0">
              <a:lnSpc>
                <a:spcPts val="1300"/>
              </a:lnSpc>
              <a:buNone/>
            </a:pPr>
            <a:r>
              <a:rPr lang="en-US" altLang="ja-JP" sz="1600" dirty="0">
                <a:latin typeface="Consolas" panose="020B0609020204030204" pitchFamily="49" charset="0"/>
                <a:cs typeface="Consolas" panose="020B0609020204030204" pitchFamily="49" charset="0"/>
              </a:rPr>
              <a:t>    pass</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err="1">
                <a:latin typeface="Consolas" panose="020B0609020204030204" pitchFamily="49" charset="0"/>
                <a:cs typeface="Consolas" panose="020B0609020204030204" pitchFamily="49" charset="0"/>
              </a:rPr>
              <a:t>wheel_diameter</a:t>
            </a:r>
            <a:r>
              <a:rPr lang="en-US" altLang="ja-JP" sz="1600" dirty="0">
                <a:latin typeface="Consolas" panose="020B0609020204030204" pitchFamily="49" charset="0"/>
                <a:cs typeface="Consolas" panose="020B0609020204030204" pitchFamily="49" charset="0"/>
              </a:rPr>
              <a:t> = 56</a:t>
            </a:r>
          </a:p>
          <a:p>
            <a:pPr marL="0" indent="0">
              <a:lnSpc>
                <a:spcPts val="1300"/>
              </a:lnSpc>
              <a:buNone/>
            </a:pPr>
            <a:r>
              <a:rPr lang="en-US" altLang="ja-JP" sz="1600" dirty="0" err="1">
                <a:latin typeface="Consolas" panose="020B0609020204030204" pitchFamily="49" charset="0"/>
                <a:cs typeface="Consolas" panose="020B0609020204030204" pitchFamily="49" charset="0"/>
              </a:rPr>
              <a:t>axle_track</a:t>
            </a:r>
            <a:r>
              <a:rPr lang="en-US" altLang="ja-JP" sz="1600" dirty="0">
                <a:latin typeface="Consolas" panose="020B0609020204030204" pitchFamily="49" charset="0"/>
                <a:cs typeface="Consolas" panose="020B0609020204030204" pitchFamily="49" charset="0"/>
              </a:rPr>
              <a:t> =123</a:t>
            </a:r>
          </a:p>
          <a:p>
            <a:pPr marL="0" indent="0">
              <a:lnSpc>
                <a:spcPts val="1300"/>
              </a:lnSpc>
              <a:buNone/>
            </a:pPr>
            <a:r>
              <a:rPr lang="en-US" altLang="ja-JP" sz="1600" dirty="0">
                <a:latin typeface="Consolas" panose="020B0609020204030204" pitchFamily="49" charset="0"/>
                <a:cs typeface="Consolas" panose="020B0609020204030204" pitchFamily="49" charset="0"/>
              </a:rPr>
              <a:t>robot = </a:t>
            </a:r>
            <a:r>
              <a:rPr lang="en-US" altLang="ja-JP" sz="1600" dirty="0" err="1">
                <a:latin typeface="Consolas" panose="020B0609020204030204" pitchFamily="49" charset="0"/>
                <a:cs typeface="Consolas" panose="020B0609020204030204" pitchFamily="49" charset="0"/>
              </a:rPr>
              <a:t>DriveBase</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left_motor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right_motor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wheel_diameter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axle_track</a:t>
            </a:r>
            <a:r>
              <a:rPr lang="en-US" altLang="ja-JP" sz="1600" dirty="0">
                <a:latin typeface="Consolas" panose="020B0609020204030204" pitchFamily="49" charset="0"/>
                <a:cs typeface="Consolas" panose="020B0609020204030204" pitchFamily="49" charset="0"/>
              </a:rPr>
              <a:t>)</a:t>
            </a:r>
          </a:p>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lnSpc>
                <a:spcPts val="1300"/>
              </a:lnSpc>
              <a:buNone/>
            </a:pPr>
            <a:r>
              <a:rPr lang="en-US" altLang="ja-JP" sz="1600" dirty="0" err="1">
                <a:solidFill>
                  <a:srgbClr val="0432FF"/>
                </a:solidFill>
                <a:latin typeface="Consolas" panose="020B0609020204030204" pitchFamily="49" charset="0"/>
                <a:cs typeface="Consolas" panose="020B0609020204030204" pitchFamily="49" charset="0"/>
              </a:rPr>
              <a:t>robot.turn</a:t>
            </a:r>
            <a:r>
              <a:rPr lang="en-US" altLang="ja-JP" sz="1600" dirty="0">
                <a:solidFill>
                  <a:srgbClr val="0432FF"/>
                </a:solidFill>
                <a:latin typeface="Consolas" panose="020B0609020204030204" pitchFamily="49" charset="0"/>
                <a:cs typeface="Consolas" panose="020B0609020204030204" pitchFamily="49" charset="0"/>
              </a:rPr>
              <a:t>(90)</a:t>
            </a:r>
          </a:p>
        </p:txBody>
      </p:sp>
      <p:sp>
        <p:nvSpPr>
          <p:cNvPr id="8" name="テキスト ボックス 7">
            <a:extLst>
              <a:ext uri="{FF2B5EF4-FFF2-40B4-BE49-F238E27FC236}">
                <a16:creationId xmlns:a16="http://schemas.microsoft.com/office/drawing/2014/main" id="{48684CD6-0F0E-EB4A-9528-3934470AE211}"/>
              </a:ext>
            </a:extLst>
          </p:cNvPr>
          <p:cNvSpPr txBox="1"/>
          <p:nvPr/>
        </p:nvSpPr>
        <p:spPr>
          <a:xfrm>
            <a:off x="6134794" y="698931"/>
            <a:ext cx="3284874" cy="461665"/>
          </a:xfrm>
          <a:prstGeom prst="rect">
            <a:avLst/>
          </a:prstGeom>
          <a:noFill/>
        </p:spPr>
        <p:txBody>
          <a:bodyPr wrap="none" rtlCol="0">
            <a:spAutoFit/>
          </a:bodyPr>
          <a:lstStyle/>
          <a:p>
            <a:r>
              <a:rPr lang="en-US" altLang="ja-JP" sz="2400" dirty="0"/>
              <a:t>V2</a:t>
            </a:r>
            <a:r>
              <a:rPr lang="ja-JP" altLang="en-US" sz="2400">
                <a:solidFill>
                  <a:srgbClr val="0432FF"/>
                </a:solidFill>
              </a:rPr>
              <a:t>（変更箇所は青字）</a:t>
            </a:r>
          </a:p>
        </p:txBody>
      </p:sp>
      <p:sp>
        <p:nvSpPr>
          <p:cNvPr id="9" name="テキスト ボックス 8">
            <a:extLst>
              <a:ext uri="{FF2B5EF4-FFF2-40B4-BE49-F238E27FC236}">
                <a16:creationId xmlns:a16="http://schemas.microsoft.com/office/drawing/2014/main" id="{EDD42ED3-6E7B-1247-8590-1F8A5E9EBACA}"/>
              </a:ext>
            </a:extLst>
          </p:cNvPr>
          <p:cNvSpPr txBox="1"/>
          <p:nvPr/>
        </p:nvSpPr>
        <p:spPr>
          <a:xfrm>
            <a:off x="9585256" y="9272324"/>
            <a:ext cx="2367395" cy="830997"/>
          </a:xfrm>
          <a:prstGeom prst="rect">
            <a:avLst/>
          </a:prstGeom>
          <a:solidFill>
            <a:srgbClr val="FFC000"/>
          </a:solidFill>
        </p:spPr>
        <p:txBody>
          <a:bodyPr wrap="square" rtlCol="0">
            <a:spAutoFit/>
          </a:bodyPr>
          <a:lstStyle/>
          <a:p>
            <a:r>
              <a:rPr kumimoji="1" lang="en-US" altLang="ja-JP" sz="1200" dirty="0"/>
              <a:t>V2</a:t>
            </a:r>
            <a:r>
              <a:rPr kumimoji="1" lang="ja-JP" altLang="en-US" sz="1200"/>
              <a:t>では．</a:t>
            </a:r>
            <a:r>
              <a:rPr kumimoji="1" lang="en-US" altLang="ja-JP" sz="1200" dirty="0" err="1"/>
              <a:t>DriveBase</a:t>
            </a:r>
            <a:r>
              <a:rPr kumimoji="1" lang="ja-JP" altLang="en-US" sz="1200"/>
              <a:t>クラスの</a:t>
            </a:r>
            <a:r>
              <a:rPr kumimoji="1" lang="en-US" altLang="ja-JP" sz="1200" dirty="0"/>
              <a:t>turn()</a:t>
            </a:r>
            <a:r>
              <a:rPr kumimoji="1" lang="ja-JP" altLang="en-US" sz="1200"/>
              <a:t>関数で，ロボットを指定角度スピンターンさせることができます</a:t>
            </a:r>
          </a:p>
        </p:txBody>
      </p:sp>
      <p:cxnSp>
        <p:nvCxnSpPr>
          <p:cNvPr id="10" name="直線矢印コネクタ 9">
            <a:extLst>
              <a:ext uri="{FF2B5EF4-FFF2-40B4-BE49-F238E27FC236}">
                <a16:creationId xmlns:a16="http://schemas.microsoft.com/office/drawing/2014/main" id="{5B951A63-5332-084A-9225-CB11A21C9F55}"/>
              </a:ext>
            </a:extLst>
          </p:cNvPr>
          <p:cNvCxnSpPr>
            <a:cxnSpLocks/>
            <a:stCxn id="9" idx="1"/>
          </p:cNvCxnSpPr>
          <p:nvPr/>
        </p:nvCxnSpPr>
        <p:spPr>
          <a:xfrm flipH="1">
            <a:off x="8087932" y="9687823"/>
            <a:ext cx="1497324" cy="996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0032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C4905-C610-B141-B06F-0933805288B8}"/>
              </a:ext>
            </a:extLst>
          </p:cNvPr>
          <p:cNvSpPr>
            <a:spLocks noGrp="1"/>
          </p:cNvSpPr>
          <p:nvPr>
            <p:ph type="title"/>
          </p:nvPr>
        </p:nvSpPr>
        <p:spPr/>
        <p:txBody>
          <a:bodyPr/>
          <a:lstStyle/>
          <a:p>
            <a:r>
              <a:rPr lang="ja-JP" altLang="en-US"/>
              <a:t>カラーセンサーのキャリブレーション</a:t>
            </a:r>
            <a:endParaRPr kumimoji="1" lang="ja-JP" altLang="en-US"/>
          </a:p>
        </p:txBody>
      </p:sp>
      <p:sp>
        <p:nvSpPr>
          <p:cNvPr id="3" name="テキスト プレースホルダー 2">
            <a:extLst>
              <a:ext uri="{FF2B5EF4-FFF2-40B4-BE49-F238E27FC236}">
                <a16:creationId xmlns:a16="http://schemas.microsoft.com/office/drawing/2014/main" id="{3CA40594-62D4-B141-8E2D-0E393FFBFABF}"/>
              </a:ext>
            </a:extLst>
          </p:cNvPr>
          <p:cNvSpPr>
            <a:spLocks noGrp="1"/>
          </p:cNvSpPr>
          <p:nvPr>
            <p:ph type="body" idx="1"/>
          </p:nvPr>
        </p:nvSpPr>
        <p:spPr/>
        <p:txBody>
          <a:bodyPr/>
          <a:lstStyle/>
          <a:p>
            <a:r>
              <a:rPr lang="en-US" altLang="ja-JP" dirty="0"/>
              <a:t>p.176 </a:t>
            </a:r>
            <a:r>
              <a:rPr lang="ja-JP" altLang="en-US"/>
              <a:t>囲み記事</a:t>
            </a:r>
          </a:p>
        </p:txBody>
      </p:sp>
      <p:sp>
        <p:nvSpPr>
          <p:cNvPr id="4" name="スライド番号プレースホルダー 3">
            <a:extLst>
              <a:ext uri="{FF2B5EF4-FFF2-40B4-BE49-F238E27FC236}">
                <a16:creationId xmlns:a16="http://schemas.microsoft.com/office/drawing/2014/main" id="{090C49B8-33E9-F548-A32A-7BFC96080F05}"/>
              </a:ext>
            </a:extLst>
          </p:cNvPr>
          <p:cNvSpPr>
            <a:spLocks noGrp="1"/>
          </p:cNvSpPr>
          <p:nvPr>
            <p:ph type="sldNum" sz="quarter" idx="12"/>
          </p:nvPr>
        </p:nvSpPr>
        <p:spPr/>
        <p:txBody>
          <a:bodyPr/>
          <a:lstStyle/>
          <a:p>
            <a:fld id="{13AB05CA-B2B8-0B46-A3D3-7CDE1DE4FAD6}" type="slidenum">
              <a:rPr lang="ja-JP" altLang="en-US" smtClean="0"/>
              <a:pPr/>
              <a:t>22</a:t>
            </a:fld>
            <a:endParaRPr lang="ja-JP" altLang="en-US" dirty="0"/>
          </a:p>
        </p:txBody>
      </p:sp>
    </p:spTree>
    <p:extLst>
      <p:ext uri="{BB962C8B-B14F-4D97-AF65-F5344CB8AC3E}">
        <p14:creationId xmlns:p14="http://schemas.microsoft.com/office/powerpoint/2010/main" val="2186353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23</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lstStyle/>
          <a:p>
            <a:r>
              <a:rPr lang="en-US" altLang="ja-JP" dirty="0"/>
              <a:t>EV3-SW</a:t>
            </a:r>
            <a:r>
              <a:rPr lang="ja-JP" altLang="en-US"/>
              <a:t>による記述</a:t>
            </a:r>
          </a:p>
        </p:txBody>
      </p:sp>
      <p:pic>
        <p:nvPicPr>
          <p:cNvPr id="3" name="図 2" descr="機械のスクリーンショット&#10;&#10;中程度の精度で自動的に生成された説明">
            <a:extLst>
              <a:ext uri="{FF2B5EF4-FFF2-40B4-BE49-F238E27FC236}">
                <a16:creationId xmlns:a16="http://schemas.microsoft.com/office/drawing/2014/main" id="{97B9066D-4A3D-554B-B3AA-27420CD8CEC1}"/>
              </a:ext>
            </a:extLst>
          </p:cNvPr>
          <p:cNvPicPr>
            <a:picLocks noChangeAspect="1"/>
          </p:cNvPicPr>
          <p:nvPr/>
        </p:nvPicPr>
        <p:blipFill>
          <a:blip r:embed="rId2"/>
          <a:stretch>
            <a:fillRect/>
          </a:stretch>
        </p:blipFill>
        <p:spPr>
          <a:xfrm>
            <a:off x="103032" y="1111677"/>
            <a:ext cx="11952651" cy="5176076"/>
          </a:xfrm>
          <a:prstGeom prst="rect">
            <a:avLst/>
          </a:prstGeom>
        </p:spPr>
      </p:pic>
    </p:spTree>
    <p:extLst>
      <p:ext uri="{BB962C8B-B14F-4D97-AF65-F5344CB8AC3E}">
        <p14:creationId xmlns:p14="http://schemas.microsoft.com/office/powerpoint/2010/main" val="3665837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B1E73F-F6CF-3045-957B-D926E3BABD88}"/>
              </a:ext>
            </a:extLst>
          </p:cNvPr>
          <p:cNvSpPr>
            <a:spLocks noGrp="1"/>
          </p:cNvSpPr>
          <p:nvPr>
            <p:ph type="title"/>
          </p:nvPr>
        </p:nvSpPr>
        <p:spPr/>
        <p:txBody>
          <a:bodyPr>
            <a:normAutofit fontScale="90000"/>
          </a:bodyPr>
          <a:lstStyle/>
          <a:p>
            <a:r>
              <a:rPr kumimoji="1" lang="ja-JP" altLang="en-US"/>
              <a:t>ブロックの説明</a:t>
            </a:r>
          </a:p>
        </p:txBody>
      </p:sp>
      <p:sp>
        <p:nvSpPr>
          <p:cNvPr id="3" name="スライド番号プレースホルダー 2">
            <a:extLst>
              <a:ext uri="{FF2B5EF4-FFF2-40B4-BE49-F238E27FC236}">
                <a16:creationId xmlns:a16="http://schemas.microsoft.com/office/drawing/2014/main" id="{6E2AB124-07A2-FA48-9389-2A5D6346AB7F}"/>
              </a:ext>
            </a:extLst>
          </p:cNvPr>
          <p:cNvSpPr>
            <a:spLocks noGrp="1"/>
          </p:cNvSpPr>
          <p:nvPr>
            <p:ph type="sldNum" sz="quarter" idx="12"/>
          </p:nvPr>
        </p:nvSpPr>
        <p:spPr/>
        <p:txBody>
          <a:bodyPr/>
          <a:lstStyle/>
          <a:p>
            <a:fld id="{13AB05CA-B2B8-0B46-A3D3-7CDE1DE4FAD6}" type="slidenum">
              <a:rPr lang="ja-JP" altLang="en-US" smtClean="0"/>
              <a:pPr/>
              <a:t>24</a:t>
            </a:fld>
            <a:endParaRPr lang="ja-JP" altLang="en-US" dirty="0"/>
          </a:p>
        </p:txBody>
      </p:sp>
      <p:sp>
        <p:nvSpPr>
          <p:cNvPr id="4" name="テキスト ボックス 3">
            <a:extLst>
              <a:ext uri="{FF2B5EF4-FFF2-40B4-BE49-F238E27FC236}">
                <a16:creationId xmlns:a16="http://schemas.microsoft.com/office/drawing/2014/main" id="{7F3129B7-1B2A-D344-B20B-3F1CBB8BC9DF}"/>
              </a:ext>
            </a:extLst>
          </p:cNvPr>
          <p:cNvSpPr txBox="1"/>
          <p:nvPr/>
        </p:nvSpPr>
        <p:spPr>
          <a:xfrm>
            <a:off x="205876" y="894746"/>
            <a:ext cx="4636579" cy="6017032"/>
          </a:xfrm>
          <a:prstGeom prst="rect">
            <a:avLst/>
          </a:prstGeom>
          <a:noFill/>
        </p:spPr>
        <p:txBody>
          <a:bodyPr wrap="square" rtlCol="0">
            <a:spAutoFit/>
          </a:bodyPr>
          <a:lstStyle/>
          <a:p>
            <a:pPr>
              <a:lnSpc>
                <a:spcPts val="2200"/>
              </a:lnSpc>
            </a:pPr>
            <a:r>
              <a:rPr lang="ja-JP" altLang="en-US"/>
              <a:t>ブロック ① </a:t>
            </a:r>
            <a:r>
              <a:rPr lang="en-US" altLang="ja-JP" dirty="0"/>
              <a:t>: </a:t>
            </a:r>
            <a:r>
              <a:rPr lang="ja-JP" altLang="en-US"/>
              <a:t>カラーセンサーブロックで，「モード</a:t>
            </a:r>
            <a:r>
              <a:rPr lang="en-US" altLang="ja-JP" dirty="0"/>
              <a:t>:</a:t>
            </a:r>
            <a:r>
              <a:rPr lang="ja-JP" altLang="en-US"/>
              <a:t>調整・反射光の強さ・リセット」に設定しています</a:t>
            </a:r>
            <a:r>
              <a:rPr lang="en-US" altLang="ja-JP" dirty="0"/>
              <a:t>.</a:t>
            </a:r>
          </a:p>
          <a:p>
            <a:pPr>
              <a:lnSpc>
                <a:spcPts val="2200"/>
              </a:lnSpc>
            </a:pPr>
            <a:endParaRPr lang="en-US" altLang="ja-JP" dirty="0"/>
          </a:p>
          <a:p>
            <a:pPr>
              <a:lnSpc>
                <a:spcPts val="2200"/>
              </a:lnSpc>
            </a:pPr>
            <a:r>
              <a:rPr lang="ja-JP" altLang="en-US"/>
              <a:t>ブロック ② </a:t>
            </a:r>
            <a:r>
              <a:rPr lang="en-US" altLang="ja-JP" dirty="0"/>
              <a:t>: </a:t>
            </a:r>
            <a:r>
              <a:rPr lang="ja-JP" altLang="en-US"/>
              <a:t>表示ブロックで，「モード</a:t>
            </a:r>
            <a:r>
              <a:rPr lang="en-US" altLang="ja-JP" dirty="0"/>
              <a:t>:</a:t>
            </a:r>
            <a:r>
              <a:rPr lang="ja-JP" altLang="en-US"/>
              <a:t>テキスト・グリッド」「位置</a:t>
            </a:r>
            <a:r>
              <a:rPr lang="en-US" altLang="ja-JP" dirty="0"/>
              <a:t>:(3, 3)</a:t>
            </a:r>
            <a:r>
              <a:rPr lang="ja-JP" altLang="en-US"/>
              <a:t>」「フォントサ イズ</a:t>
            </a:r>
            <a:r>
              <a:rPr lang="en-US" altLang="ja-JP" dirty="0"/>
              <a:t>:1</a:t>
            </a:r>
            <a:r>
              <a:rPr lang="ja-JP" altLang="en-US"/>
              <a:t>」に設定し，黒の領域にカラーセンサーをかざすように促すメッセージとして「</a:t>
            </a:r>
            <a:r>
              <a:rPr lang="en-US" altLang="ja-JP" dirty="0"/>
              <a:t>Put on the Black Area</a:t>
            </a:r>
            <a:r>
              <a:rPr lang="ja-JP" altLang="en-US"/>
              <a:t>」をディスプレイに表示しています</a:t>
            </a:r>
            <a:r>
              <a:rPr lang="en-US" altLang="ja-JP" dirty="0"/>
              <a:t>.</a:t>
            </a:r>
          </a:p>
          <a:p>
            <a:pPr>
              <a:lnSpc>
                <a:spcPts val="2200"/>
              </a:lnSpc>
            </a:pPr>
            <a:endParaRPr lang="en-US" altLang="ja-JP" dirty="0"/>
          </a:p>
          <a:p>
            <a:pPr>
              <a:lnSpc>
                <a:spcPts val="2200"/>
              </a:lnSpc>
            </a:pPr>
            <a:r>
              <a:rPr lang="ja-JP" altLang="en-US"/>
              <a:t>ブロック ③ </a:t>
            </a:r>
            <a:r>
              <a:rPr lang="en-US" altLang="ja-JP" dirty="0"/>
              <a:t>: </a:t>
            </a:r>
            <a:r>
              <a:rPr lang="ja-JP" altLang="en-US"/>
              <a:t>待機ブロックで，「モード</a:t>
            </a:r>
            <a:r>
              <a:rPr lang="en-US" altLang="ja-JP" dirty="0"/>
              <a:t>:</a:t>
            </a:r>
            <a:r>
              <a:rPr lang="ja-JP" altLang="en-US"/>
              <a:t>インテリジェントブロックボタン・比較・インテリ ジェントブロックボタン」に設定して，真ん中のボタンがバンプされるまで待機するように設定しています</a:t>
            </a:r>
            <a:r>
              <a:rPr lang="en-US" altLang="ja-JP" dirty="0"/>
              <a:t>.</a:t>
            </a:r>
          </a:p>
          <a:p>
            <a:pPr>
              <a:lnSpc>
                <a:spcPts val="2200"/>
              </a:lnSpc>
            </a:pPr>
            <a:endParaRPr lang="en-US" altLang="ja-JP" dirty="0"/>
          </a:p>
          <a:p>
            <a:pPr>
              <a:lnSpc>
                <a:spcPts val="2200"/>
              </a:lnSpc>
            </a:pPr>
            <a:r>
              <a:rPr lang="ja-JP" altLang="en-US"/>
              <a:t>ブロック ④ </a:t>
            </a:r>
            <a:r>
              <a:rPr lang="en-US" altLang="ja-JP" dirty="0"/>
              <a:t>: </a:t>
            </a:r>
            <a:r>
              <a:rPr lang="ja-JP" altLang="en-US"/>
              <a:t>カラーセンサーブロックで，「モード</a:t>
            </a:r>
            <a:r>
              <a:rPr lang="en-US" altLang="ja-JP" dirty="0"/>
              <a:t>:</a:t>
            </a:r>
            <a:r>
              <a:rPr lang="ja-JP" altLang="en-US"/>
              <a:t>測定・反射光の強さ」に設定して，ブロック③ でボタンが押されたときに測定した値をブロック⑤ に出力しています</a:t>
            </a:r>
            <a:r>
              <a:rPr lang="en-US" altLang="ja-JP" dirty="0"/>
              <a:t>. </a:t>
            </a:r>
          </a:p>
        </p:txBody>
      </p:sp>
      <p:sp>
        <p:nvSpPr>
          <p:cNvPr id="5" name="テキスト ボックス 4">
            <a:extLst>
              <a:ext uri="{FF2B5EF4-FFF2-40B4-BE49-F238E27FC236}">
                <a16:creationId xmlns:a16="http://schemas.microsoft.com/office/drawing/2014/main" id="{7D2307C1-BF44-9046-95EE-F45439D26CF0}"/>
              </a:ext>
            </a:extLst>
          </p:cNvPr>
          <p:cNvSpPr txBox="1"/>
          <p:nvPr/>
        </p:nvSpPr>
        <p:spPr>
          <a:xfrm>
            <a:off x="5151549" y="903219"/>
            <a:ext cx="6801102" cy="6017032"/>
          </a:xfrm>
          <a:prstGeom prst="rect">
            <a:avLst/>
          </a:prstGeom>
          <a:noFill/>
        </p:spPr>
        <p:txBody>
          <a:bodyPr wrap="square" rtlCol="0">
            <a:spAutoFit/>
          </a:bodyPr>
          <a:lstStyle/>
          <a:p>
            <a:pPr>
              <a:lnSpc>
                <a:spcPts val="2200"/>
              </a:lnSpc>
            </a:pPr>
            <a:r>
              <a:rPr lang="ja-JP" altLang="en-US"/>
              <a:t>ブロック ⑤ </a:t>
            </a:r>
            <a:r>
              <a:rPr lang="en-US" altLang="ja-JP" dirty="0"/>
              <a:t>: </a:t>
            </a:r>
            <a:r>
              <a:rPr lang="ja-JP" altLang="en-US"/>
              <a:t>カラーセンサーブロックで，「モード</a:t>
            </a:r>
            <a:r>
              <a:rPr lang="en-US" altLang="ja-JP" dirty="0"/>
              <a:t>:</a:t>
            </a:r>
            <a:r>
              <a:rPr lang="ja-JP" altLang="en-US"/>
              <a:t>調整・反射光の強さ・最小」に設定しています</a:t>
            </a:r>
            <a:r>
              <a:rPr lang="en-US" altLang="ja-JP" dirty="0"/>
              <a:t>.</a:t>
            </a:r>
            <a:r>
              <a:rPr lang="ja-JP" altLang="en-US"/>
              <a:t>ブロック ④ からの値を最小値として代入しています</a:t>
            </a:r>
            <a:r>
              <a:rPr lang="en-US" altLang="ja-JP" dirty="0"/>
              <a:t>.</a:t>
            </a:r>
          </a:p>
          <a:p>
            <a:pPr>
              <a:lnSpc>
                <a:spcPts val="2200"/>
              </a:lnSpc>
            </a:pPr>
            <a:endParaRPr lang="en-US" altLang="ja-JP" dirty="0"/>
          </a:p>
          <a:p>
            <a:pPr>
              <a:lnSpc>
                <a:spcPts val="2200"/>
              </a:lnSpc>
            </a:pPr>
            <a:r>
              <a:rPr lang="ja-JP" altLang="en-US"/>
              <a:t>ブロック ⑥ </a:t>
            </a:r>
            <a:r>
              <a:rPr lang="en-US" altLang="ja-JP" dirty="0"/>
              <a:t>: </a:t>
            </a:r>
            <a:r>
              <a:rPr lang="ja-JP" altLang="en-US"/>
              <a:t>表示ブロックで，「モード</a:t>
            </a:r>
            <a:r>
              <a:rPr lang="en-US" altLang="ja-JP" dirty="0"/>
              <a:t>:</a:t>
            </a:r>
            <a:r>
              <a:rPr lang="ja-JP" altLang="en-US"/>
              <a:t>テキスト・グリッド」「位置</a:t>
            </a:r>
            <a:r>
              <a:rPr lang="en-US" altLang="ja-JP" dirty="0"/>
              <a:t>:(3, 3)</a:t>
            </a:r>
            <a:r>
              <a:rPr lang="ja-JP" altLang="en-US"/>
              <a:t>」「フォントサイズ</a:t>
            </a:r>
            <a:r>
              <a:rPr lang="en-US" altLang="ja-JP" dirty="0"/>
              <a:t>:1</a:t>
            </a:r>
            <a:r>
              <a:rPr lang="ja-JP" altLang="en-US"/>
              <a:t>」に設定し，白の領域にカラーセンサーをかざすように促すメッセージとして液晶に「</a:t>
            </a:r>
            <a:r>
              <a:rPr lang="en-US" altLang="ja-JP" dirty="0"/>
              <a:t>Put on the White Area</a:t>
            </a:r>
            <a:r>
              <a:rPr lang="ja-JP" altLang="en-US"/>
              <a:t>」をディスプレイに表示しています</a:t>
            </a:r>
            <a:r>
              <a:rPr lang="en-US" altLang="ja-JP" dirty="0"/>
              <a:t>. </a:t>
            </a:r>
          </a:p>
          <a:p>
            <a:pPr>
              <a:lnSpc>
                <a:spcPts val="2200"/>
              </a:lnSpc>
            </a:pPr>
            <a:endParaRPr lang="en-US" altLang="ja-JP" dirty="0"/>
          </a:p>
          <a:p>
            <a:pPr>
              <a:lnSpc>
                <a:spcPts val="2200"/>
              </a:lnSpc>
            </a:pPr>
            <a:r>
              <a:rPr lang="ja-JP" altLang="en-US"/>
              <a:t>ブロック ⑦ </a:t>
            </a:r>
            <a:r>
              <a:rPr lang="en-US" altLang="ja-JP" dirty="0"/>
              <a:t>: </a:t>
            </a:r>
            <a:r>
              <a:rPr lang="ja-JP" altLang="en-US"/>
              <a:t>待機ブロックで，「モード</a:t>
            </a:r>
            <a:r>
              <a:rPr lang="en-US" altLang="ja-JP" dirty="0"/>
              <a:t>:</a:t>
            </a:r>
            <a:r>
              <a:rPr lang="ja-JP" altLang="en-US"/>
              <a:t>インテリジェントブロックボタン・比較・インテリジェントブロックボタン」に設定して，真ん中のボタンがバンプされるまで待機するように設定しています</a:t>
            </a:r>
            <a:r>
              <a:rPr lang="en-US" altLang="ja-JP" dirty="0"/>
              <a:t>.</a:t>
            </a:r>
          </a:p>
          <a:p>
            <a:pPr>
              <a:lnSpc>
                <a:spcPts val="2200"/>
              </a:lnSpc>
            </a:pPr>
            <a:endParaRPr lang="en-US" altLang="ja-JP" dirty="0"/>
          </a:p>
          <a:p>
            <a:pPr>
              <a:lnSpc>
                <a:spcPts val="2200"/>
              </a:lnSpc>
            </a:pPr>
            <a:r>
              <a:rPr lang="ja-JP" altLang="en-US"/>
              <a:t>ブロック ⑧ </a:t>
            </a:r>
            <a:r>
              <a:rPr lang="en-US" altLang="ja-JP" dirty="0"/>
              <a:t>: </a:t>
            </a:r>
            <a:r>
              <a:rPr lang="ja-JP" altLang="en-US"/>
              <a:t>カラーセンサーブロックで，「モード</a:t>
            </a:r>
            <a:r>
              <a:rPr lang="en-US" altLang="ja-JP" dirty="0"/>
              <a:t>:</a:t>
            </a:r>
            <a:r>
              <a:rPr lang="ja-JP" altLang="en-US"/>
              <a:t>測定・反射光の強さ」に設定して，ブロック⑦ でボタンが押されたときに測定した値をブロック⑨ に出力しています</a:t>
            </a:r>
            <a:r>
              <a:rPr lang="en-US" altLang="ja-JP" dirty="0"/>
              <a:t>. </a:t>
            </a:r>
          </a:p>
          <a:p>
            <a:pPr>
              <a:lnSpc>
                <a:spcPts val="2200"/>
              </a:lnSpc>
            </a:pPr>
            <a:endParaRPr lang="en-US" altLang="ja-JP" dirty="0"/>
          </a:p>
          <a:p>
            <a:pPr>
              <a:lnSpc>
                <a:spcPts val="2200"/>
              </a:lnSpc>
            </a:pPr>
            <a:r>
              <a:rPr lang="ja-JP" altLang="en-US"/>
              <a:t>ブロック ⑨ </a:t>
            </a:r>
            <a:r>
              <a:rPr lang="en-US" altLang="ja-JP" dirty="0"/>
              <a:t>: </a:t>
            </a:r>
            <a:r>
              <a:rPr lang="ja-JP" altLang="en-US"/>
              <a:t>カラーセンサーブロックで，「モード</a:t>
            </a:r>
            <a:r>
              <a:rPr lang="en-US" altLang="ja-JP" dirty="0"/>
              <a:t>:</a:t>
            </a:r>
            <a:r>
              <a:rPr lang="ja-JP" altLang="en-US"/>
              <a:t>調整・反射光の強さ・最大」に設定しています</a:t>
            </a:r>
            <a:r>
              <a:rPr lang="en-US" altLang="ja-JP" dirty="0"/>
              <a:t>.</a:t>
            </a:r>
            <a:r>
              <a:rPr lang="ja-JP" altLang="en-US"/>
              <a:t>ブロック ⑧ からの値を最大値として代入しています</a:t>
            </a:r>
            <a:r>
              <a:rPr lang="en-US" altLang="ja-JP" dirty="0"/>
              <a:t>.</a:t>
            </a:r>
          </a:p>
        </p:txBody>
      </p:sp>
    </p:spTree>
    <p:extLst>
      <p:ext uri="{BB962C8B-B14F-4D97-AF65-F5344CB8AC3E}">
        <p14:creationId xmlns:p14="http://schemas.microsoft.com/office/powerpoint/2010/main" val="1359228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図 16" descr="携帯電話のスクリーンショット&#10;&#10;自動的に生成された説明">
            <a:extLst>
              <a:ext uri="{FF2B5EF4-FFF2-40B4-BE49-F238E27FC236}">
                <a16:creationId xmlns:a16="http://schemas.microsoft.com/office/drawing/2014/main" id="{D5A97A37-ECF0-A840-8E14-4E4316DDF85B}"/>
              </a:ext>
            </a:extLst>
          </p:cNvPr>
          <p:cNvPicPr>
            <a:picLocks noChangeAspect="1"/>
          </p:cNvPicPr>
          <p:nvPr/>
        </p:nvPicPr>
        <p:blipFill>
          <a:blip r:embed="rId2"/>
          <a:stretch>
            <a:fillRect/>
          </a:stretch>
        </p:blipFill>
        <p:spPr>
          <a:xfrm>
            <a:off x="350298" y="1084720"/>
            <a:ext cx="5584557" cy="4986212"/>
          </a:xfrm>
          <a:prstGeom prst="rect">
            <a:avLst/>
          </a:prstGeom>
        </p:spPr>
      </p:pic>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25</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lstStyle/>
          <a:p>
            <a:r>
              <a:rPr lang="en-US" altLang="ja-JP" dirty="0"/>
              <a:t>EV3 Classroom</a:t>
            </a:r>
            <a:r>
              <a:rPr lang="ja-JP" altLang="en-US"/>
              <a:t>による記述</a:t>
            </a:r>
          </a:p>
        </p:txBody>
      </p:sp>
      <p:sp>
        <p:nvSpPr>
          <p:cNvPr id="6" name="テキスト ボックス 5">
            <a:extLst>
              <a:ext uri="{FF2B5EF4-FFF2-40B4-BE49-F238E27FC236}">
                <a16:creationId xmlns:a16="http://schemas.microsoft.com/office/drawing/2014/main" id="{3B8234BB-F819-7946-95D6-56E6E74AF4B1}"/>
              </a:ext>
            </a:extLst>
          </p:cNvPr>
          <p:cNvSpPr txBox="1"/>
          <p:nvPr/>
        </p:nvSpPr>
        <p:spPr>
          <a:xfrm>
            <a:off x="32963" y="1675881"/>
            <a:ext cx="420367" cy="369332"/>
          </a:xfrm>
          <a:prstGeom prst="rect">
            <a:avLst/>
          </a:prstGeom>
          <a:noFill/>
        </p:spPr>
        <p:txBody>
          <a:bodyPr wrap="square" rtlCol="0">
            <a:spAutoFit/>
          </a:bodyPr>
          <a:lstStyle/>
          <a:p>
            <a:r>
              <a:rPr kumimoji="1" lang="ja-JP" altLang="en-US"/>
              <a:t>①</a:t>
            </a:r>
          </a:p>
        </p:txBody>
      </p:sp>
      <p:sp>
        <p:nvSpPr>
          <p:cNvPr id="7" name="テキスト ボックス 6">
            <a:extLst>
              <a:ext uri="{FF2B5EF4-FFF2-40B4-BE49-F238E27FC236}">
                <a16:creationId xmlns:a16="http://schemas.microsoft.com/office/drawing/2014/main" id="{4D0EEC3D-88C8-B44F-9030-280466D2C93C}"/>
              </a:ext>
            </a:extLst>
          </p:cNvPr>
          <p:cNvSpPr txBox="1"/>
          <p:nvPr/>
        </p:nvSpPr>
        <p:spPr>
          <a:xfrm>
            <a:off x="32963" y="2120528"/>
            <a:ext cx="420367" cy="369332"/>
          </a:xfrm>
          <a:prstGeom prst="rect">
            <a:avLst/>
          </a:prstGeom>
          <a:noFill/>
        </p:spPr>
        <p:txBody>
          <a:bodyPr wrap="square" rtlCol="0">
            <a:spAutoFit/>
          </a:bodyPr>
          <a:lstStyle/>
          <a:p>
            <a:r>
              <a:rPr lang="ja-JP" altLang="en-US"/>
              <a:t>②</a:t>
            </a:r>
            <a:endParaRPr kumimoji="1" lang="ja-JP" altLang="en-US"/>
          </a:p>
        </p:txBody>
      </p:sp>
      <p:sp>
        <p:nvSpPr>
          <p:cNvPr id="8" name="テキスト ボックス 7">
            <a:extLst>
              <a:ext uri="{FF2B5EF4-FFF2-40B4-BE49-F238E27FC236}">
                <a16:creationId xmlns:a16="http://schemas.microsoft.com/office/drawing/2014/main" id="{23552494-8262-4949-9045-661D573C0480}"/>
              </a:ext>
            </a:extLst>
          </p:cNvPr>
          <p:cNvSpPr txBox="1"/>
          <p:nvPr/>
        </p:nvSpPr>
        <p:spPr>
          <a:xfrm>
            <a:off x="32963" y="2565175"/>
            <a:ext cx="420367" cy="369332"/>
          </a:xfrm>
          <a:prstGeom prst="rect">
            <a:avLst/>
          </a:prstGeom>
          <a:noFill/>
        </p:spPr>
        <p:txBody>
          <a:bodyPr wrap="square" rtlCol="0">
            <a:spAutoFit/>
          </a:bodyPr>
          <a:lstStyle/>
          <a:p>
            <a:r>
              <a:rPr lang="ja-JP" altLang="en-US"/>
              <a:t>③</a:t>
            </a:r>
            <a:endParaRPr kumimoji="1" lang="ja-JP" altLang="en-US"/>
          </a:p>
        </p:txBody>
      </p:sp>
      <p:sp>
        <p:nvSpPr>
          <p:cNvPr id="9" name="テキスト ボックス 8">
            <a:extLst>
              <a:ext uri="{FF2B5EF4-FFF2-40B4-BE49-F238E27FC236}">
                <a16:creationId xmlns:a16="http://schemas.microsoft.com/office/drawing/2014/main" id="{2DF2F3E2-1261-9443-B30D-15BF315D1891}"/>
              </a:ext>
            </a:extLst>
          </p:cNvPr>
          <p:cNvSpPr txBox="1"/>
          <p:nvPr/>
        </p:nvSpPr>
        <p:spPr>
          <a:xfrm>
            <a:off x="32963" y="3009821"/>
            <a:ext cx="420367" cy="369332"/>
          </a:xfrm>
          <a:prstGeom prst="rect">
            <a:avLst/>
          </a:prstGeom>
          <a:noFill/>
        </p:spPr>
        <p:txBody>
          <a:bodyPr wrap="square" rtlCol="0">
            <a:spAutoFit/>
          </a:bodyPr>
          <a:lstStyle/>
          <a:p>
            <a:r>
              <a:rPr kumimoji="1" lang="ja-JP" altLang="en-US"/>
              <a:t>④</a:t>
            </a:r>
          </a:p>
        </p:txBody>
      </p:sp>
      <p:sp>
        <p:nvSpPr>
          <p:cNvPr id="10" name="テキスト ボックス 9">
            <a:extLst>
              <a:ext uri="{FF2B5EF4-FFF2-40B4-BE49-F238E27FC236}">
                <a16:creationId xmlns:a16="http://schemas.microsoft.com/office/drawing/2014/main" id="{507130B6-6CFF-E54A-8715-CA786163DD02}"/>
              </a:ext>
            </a:extLst>
          </p:cNvPr>
          <p:cNvSpPr txBox="1"/>
          <p:nvPr/>
        </p:nvSpPr>
        <p:spPr>
          <a:xfrm>
            <a:off x="32963" y="3462695"/>
            <a:ext cx="420367" cy="369332"/>
          </a:xfrm>
          <a:prstGeom prst="rect">
            <a:avLst/>
          </a:prstGeom>
          <a:noFill/>
        </p:spPr>
        <p:txBody>
          <a:bodyPr wrap="square" rtlCol="0">
            <a:spAutoFit/>
          </a:bodyPr>
          <a:lstStyle/>
          <a:p>
            <a:r>
              <a:rPr lang="ja-JP" altLang="en-US"/>
              <a:t>⑤</a:t>
            </a:r>
            <a:endParaRPr kumimoji="1" lang="ja-JP" altLang="en-US"/>
          </a:p>
        </p:txBody>
      </p:sp>
      <p:sp>
        <p:nvSpPr>
          <p:cNvPr id="11" name="テキスト ボックス 10">
            <a:extLst>
              <a:ext uri="{FF2B5EF4-FFF2-40B4-BE49-F238E27FC236}">
                <a16:creationId xmlns:a16="http://schemas.microsoft.com/office/drawing/2014/main" id="{FED0122F-A9E4-094F-AF4D-0606C4A4AE01}"/>
              </a:ext>
            </a:extLst>
          </p:cNvPr>
          <p:cNvSpPr txBox="1"/>
          <p:nvPr/>
        </p:nvSpPr>
        <p:spPr>
          <a:xfrm>
            <a:off x="32963" y="3926726"/>
            <a:ext cx="420367" cy="369332"/>
          </a:xfrm>
          <a:prstGeom prst="rect">
            <a:avLst/>
          </a:prstGeom>
          <a:noFill/>
        </p:spPr>
        <p:txBody>
          <a:bodyPr wrap="square" rtlCol="0">
            <a:spAutoFit/>
          </a:bodyPr>
          <a:lstStyle/>
          <a:p>
            <a:r>
              <a:rPr kumimoji="1" lang="ja-JP" altLang="en-US"/>
              <a:t>⑥</a:t>
            </a:r>
          </a:p>
        </p:txBody>
      </p:sp>
      <p:sp>
        <p:nvSpPr>
          <p:cNvPr id="12" name="テキスト ボックス 11">
            <a:extLst>
              <a:ext uri="{FF2B5EF4-FFF2-40B4-BE49-F238E27FC236}">
                <a16:creationId xmlns:a16="http://schemas.microsoft.com/office/drawing/2014/main" id="{95125E24-8C42-B34F-A8F3-A35740A0E19B}"/>
              </a:ext>
            </a:extLst>
          </p:cNvPr>
          <p:cNvSpPr txBox="1"/>
          <p:nvPr/>
        </p:nvSpPr>
        <p:spPr>
          <a:xfrm>
            <a:off x="32963" y="4332736"/>
            <a:ext cx="420367" cy="369332"/>
          </a:xfrm>
          <a:prstGeom prst="rect">
            <a:avLst/>
          </a:prstGeom>
          <a:noFill/>
        </p:spPr>
        <p:txBody>
          <a:bodyPr wrap="square" rtlCol="0">
            <a:spAutoFit/>
          </a:bodyPr>
          <a:lstStyle/>
          <a:p>
            <a:r>
              <a:rPr kumimoji="1" lang="ja-JP" altLang="en-US"/>
              <a:t>⑦</a:t>
            </a:r>
          </a:p>
        </p:txBody>
      </p:sp>
      <p:sp>
        <p:nvSpPr>
          <p:cNvPr id="13" name="テキスト ボックス 12">
            <a:extLst>
              <a:ext uri="{FF2B5EF4-FFF2-40B4-BE49-F238E27FC236}">
                <a16:creationId xmlns:a16="http://schemas.microsoft.com/office/drawing/2014/main" id="{9E968CF0-8A54-E949-8284-3CA5A85EBF3A}"/>
              </a:ext>
            </a:extLst>
          </p:cNvPr>
          <p:cNvSpPr txBox="1"/>
          <p:nvPr/>
        </p:nvSpPr>
        <p:spPr>
          <a:xfrm>
            <a:off x="32963" y="4803141"/>
            <a:ext cx="420367" cy="369332"/>
          </a:xfrm>
          <a:prstGeom prst="rect">
            <a:avLst/>
          </a:prstGeom>
          <a:noFill/>
        </p:spPr>
        <p:txBody>
          <a:bodyPr wrap="square" rtlCol="0">
            <a:spAutoFit/>
          </a:bodyPr>
          <a:lstStyle/>
          <a:p>
            <a:r>
              <a:rPr kumimoji="1" lang="ja-JP" altLang="en-US"/>
              <a:t>⑧</a:t>
            </a:r>
          </a:p>
        </p:txBody>
      </p:sp>
      <p:sp>
        <p:nvSpPr>
          <p:cNvPr id="14" name="テキスト ボックス 13">
            <a:extLst>
              <a:ext uri="{FF2B5EF4-FFF2-40B4-BE49-F238E27FC236}">
                <a16:creationId xmlns:a16="http://schemas.microsoft.com/office/drawing/2014/main" id="{0DB10B94-8B9D-1045-9567-7BECDE9A51F4}"/>
              </a:ext>
            </a:extLst>
          </p:cNvPr>
          <p:cNvSpPr txBox="1"/>
          <p:nvPr/>
        </p:nvSpPr>
        <p:spPr>
          <a:xfrm>
            <a:off x="32963" y="5234908"/>
            <a:ext cx="420367" cy="369332"/>
          </a:xfrm>
          <a:prstGeom prst="rect">
            <a:avLst/>
          </a:prstGeom>
          <a:noFill/>
        </p:spPr>
        <p:txBody>
          <a:bodyPr wrap="square" rtlCol="0">
            <a:spAutoFit/>
          </a:bodyPr>
          <a:lstStyle/>
          <a:p>
            <a:r>
              <a:rPr lang="ja-JP" altLang="en-US"/>
              <a:t>⑨</a:t>
            </a:r>
            <a:endParaRPr kumimoji="1" lang="ja-JP" altLang="en-US"/>
          </a:p>
        </p:txBody>
      </p:sp>
      <p:sp>
        <p:nvSpPr>
          <p:cNvPr id="16" name="テキスト ボックス 15">
            <a:extLst>
              <a:ext uri="{FF2B5EF4-FFF2-40B4-BE49-F238E27FC236}">
                <a16:creationId xmlns:a16="http://schemas.microsoft.com/office/drawing/2014/main" id="{0BDBD021-A93B-F341-B1B7-BDD128196304}"/>
              </a:ext>
            </a:extLst>
          </p:cNvPr>
          <p:cNvSpPr txBox="1"/>
          <p:nvPr/>
        </p:nvSpPr>
        <p:spPr>
          <a:xfrm>
            <a:off x="6096000" y="1009370"/>
            <a:ext cx="5856652" cy="5632311"/>
          </a:xfrm>
          <a:prstGeom prst="rect">
            <a:avLst/>
          </a:prstGeom>
          <a:noFill/>
        </p:spPr>
        <p:txBody>
          <a:bodyPr wrap="square" rtlCol="0">
            <a:spAutoFit/>
          </a:bodyPr>
          <a:lstStyle/>
          <a:p>
            <a:r>
              <a:rPr lang="ja-JP" altLang="en-US">
                <a:latin typeface="+mn-ea"/>
              </a:rPr>
              <a:t>ブロック①</a:t>
            </a:r>
            <a:r>
              <a:rPr lang="en-US" altLang="ja-JP" dirty="0">
                <a:latin typeface="+mn-ea"/>
              </a:rPr>
              <a:t> </a:t>
            </a:r>
            <a:r>
              <a:rPr lang="ja-JP" altLang="en-US">
                <a:latin typeface="+mn-ea"/>
              </a:rPr>
              <a:t>：ディスプレイの</a:t>
            </a:r>
            <a:r>
              <a:rPr lang="en-US" altLang="ja-JP" dirty="0">
                <a:latin typeface="+mn-ea"/>
              </a:rPr>
              <a:t>(x=3,y=3)</a:t>
            </a:r>
            <a:r>
              <a:rPr lang="ja-JP" altLang="en-US">
                <a:latin typeface="+mn-ea"/>
              </a:rPr>
              <a:t>の位置から文字列「</a:t>
            </a:r>
            <a:r>
              <a:rPr lang="en-US" altLang="ja-JP" dirty="0">
                <a:latin typeface="+mn-ea"/>
              </a:rPr>
              <a:t>Put on the Black Area</a:t>
            </a:r>
            <a:r>
              <a:rPr lang="ja-JP" altLang="en-US">
                <a:latin typeface="+mn-ea"/>
              </a:rPr>
              <a:t>」を出力します．</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②</a:t>
            </a:r>
            <a:r>
              <a:rPr lang="ja-JP" altLang="en-US">
                <a:latin typeface="+mn-ea"/>
              </a:rPr>
              <a:t>③：センサーブロックの「ブロックボタンが押されるまで待つ」ブロックを二つ使って，</a:t>
            </a:r>
            <a:r>
              <a:rPr lang="en-US" altLang="ja-JP" dirty="0">
                <a:latin typeface="+mn-ea"/>
              </a:rPr>
              <a:t>EV3</a:t>
            </a:r>
            <a:r>
              <a:rPr lang="ja-JP" altLang="en-US">
                <a:latin typeface="+mn-ea"/>
              </a:rPr>
              <a:t>の中央ボタンがバンプ（押して離れる）されるまで処理を停止して待ちます．</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④</a:t>
            </a:r>
            <a:r>
              <a:rPr lang="ja-JP" altLang="en-US">
                <a:latin typeface="+mn-ea"/>
              </a:rPr>
              <a:t>：センサーブロックの「反射光の強さの調整を設定する」ブロックで，ポート</a:t>
            </a:r>
            <a:r>
              <a:rPr lang="en-US" altLang="ja-JP" dirty="0">
                <a:latin typeface="+mn-ea"/>
              </a:rPr>
              <a:t>3</a:t>
            </a:r>
            <a:r>
              <a:rPr lang="ja-JP" altLang="en-US">
                <a:latin typeface="+mn-ea"/>
              </a:rPr>
              <a:t>に接続したカラーセンサの最小値をその時点で得られた値に設定します．</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⑤</a:t>
            </a:r>
            <a:r>
              <a:rPr lang="ja-JP" altLang="en-US">
                <a:latin typeface="+mn-ea"/>
              </a:rPr>
              <a:t>：ディスプレイの表示をクリアします．</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⑥ </a:t>
            </a:r>
            <a:r>
              <a:rPr lang="ja-JP" altLang="en-US">
                <a:latin typeface="+mn-ea"/>
              </a:rPr>
              <a:t>：ディスプレイの</a:t>
            </a:r>
            <a:r>
              <a:rPr lang="en-US" altLang="ja-JP" dirty="0">
                <a:latin typeface="+mn-ea"/>
              </a:rPr>
              <a:t>(x=3,y=3)</a:t>
            </a:r>
            <a:r>
              <a:rPr lang="ja-JP" altLang="en-US">
                <a:latin typeface="+mn-ea"/>
              </a:rPr>
              <a:t>の位置から文字列「</a:t>
            </a:r>
            <a:r>
              <a:rPr lang="en-US" altLang="ja-JP" dirty="0">
                <a:latin typeface="+mn-ea"/>
              </a:rPr>
              <a:t>Put on the White Area</a:t>
            </a:r>
            <a:r>
              <a:rPr lang="ja-JP" altLang="en-US">
                <a:latin typeface="+mn-ea"/>
              </a:rPr>
              <a:t>」を出力します．</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⑦</a:t>
            </a:r>
            <a:r>
              <a:rPr lang="ja-JP" altLang="en-US">
                <a:latin typeface="+mn-ea"/>
              </a:rPr>
              <a:t>⑧：ブロック②③と同様にボタンのバンプ動作を待ちます</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⑨</a:t>
            </a:r>
            <a:r>
              <a:rPr lang="ja-JP" altLang="en-US">
                <a:latin typeface="+mn-ea"/>
              </a:rPr>
              <a:t>：センサーブロックの「反射光の強さの調整を設定する」ブロックで，ポート</a:t>
            </a:r>
            <a:r>
              <a:rPr lang="en-US" altLang="ja-JP" dirty="0">
                <a:latin typeface="+mn-ea"/>
              </a:rPr>
              <a:t>3</a:t>
            </a:r>
            <a:r>
              <a:rPr lang="ja-JP" altLang="en-US">
                <a:latin typeface="+mn-ea"/>
              </a:rPr>
              <a:t>に接続したカラーセンサの最大値をその時点で得られた値に設定します．</a:t>
            </a:r>
            <a:endParaRPr lang="en-US" altLang="ja-JP" dirty="0">
              <a:latin typeface="+mn-ea"/>
            </a:endParaRPr>
          </a:p>
        </p:txBody>
      </p:sp>
    </p:spTree>
    <p:extLst>
      <p:ext uri="{BB962C8B-B14F-4D97-AF65-F5344CB8AC3E}">
        <p14:creationId xmlns:p14="http://schemas.microsoft.com/office/powerpoint/2010/main" val="973618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4C9F1931-2145-4BD3-AB39-762259B34089}"/>
              </a:ext>
            </a:extLst>
          </p:cNvPr>
          <p:cNvSpPr>
            <a:spLocks noGrp="1"/>
          </p:cNvSpPr>
          <p:nvPr>
            <p:ph idx="1"/>
          </p:nvPr>
        </p:nvSpPr>
        <p:spPr>
          <a:xfrm>
            <a:off x="180980" y="1179334"/>
            <a:ext cx="5816059" cy="5334050"/>
          </a:xfrm>
          <a:ln>
            <a:solidFill>
              <a:schemeClr val="bg1">
                <a:lumMod val="75000"/>
              </a:schemeClr>
            </a:solidFill>
          </a:ln>
        </p:spPr>
        <p:txBody>
          <a:bodyPr>
            <a:noAutofit/>
          </a:bodyPr>
          <a:lstStyle/>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buNone/>
            </a:pPr>
            <a:r>
              <a:rPr lang="en-US" altLang="ja-JP" sz="1600" dirty="0">
                <a:latin typeface="Consolas" panose="020B0609020204030204" pitchFamily="49" charset="0"/>
                <a:cs typeface="Consolas" panose="020B0609020204030204" pitchFamily="49" charset="0"/>
              </a:rPr>
              <a:t>EV3 </a:t>
            </a:r>
            <a:r>
              <a:rPr lang="en-US" altLang="ja-JP" sz="1600" dirty="0" err="1">
                <a:latin typeface="Consolas" panose="020B0609020204030204" pitchFamily="49" charset="0"/>
                <a:cs typeface="Consolas" panose="020B0609020204030204" pitchFamily="49" charset="0"/>
              </a:rPr>
              <a:t>MicroPython</a:t>
            </a:r>
            <a:r>
              <a:rPr lang="ja-JP" altLang="en-US" sz="1600">
                <a:latin typeface="Consolas" panose="020B0609020204030204" pitchFamily="49" charset="0"/>
                <a:cs typeface="Consolas" panose="020B0609020204030204" pitchFamily="49" charset="0"/>
              </a:rPr>
              <a:t>にはキャリブレーション用関数は存在しないのでサンプルコードの提示なし</a:t>
            </a:r>
            <a:endParaRPr lang="en-US" altLang="ja-JP" sz="1600" dirty="0">
              <a:latin typeface="Consolas" panose="020B0609020204030204" pitchFamily="49" charset="0"/>
              <a:cs typeface="Consolas" panose="020B0609020204030204" pitchFamily="49" charset="0"/>
            </a:endParaRPr>
          </a:p>
        </p:txBody>
      </p:sp>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26</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normAutofit/>
          </a:bodyPr>
          <a:lstStyle/>
          <a:p>
            <a:r>
              <a:rPr lang="en-US" altLang="ja-JP" dirty="0" err="1"/>
              <a:t>microPython</a:t>
            </a:r>
            <a:endParaRPr lang="ja-JP" altLang="en-US"/>
          </a:p>
        </p:txBody>
      </p:sp>
      <p:sp>
        <p:nvSpPr>
          <p:cNvPr id="2" name="テキスト ボックス 1">
            <a:extLst>
              <a:ext uri="{FF2B5EF4-FFF2-40B4-BE49-F238E27FC236}">
                <a16:creationId xmlns:a16="http://schemas.microsoft.com/office/drawing/2014/main" id="{45F52567-ABE9-284F-B0A2-56343699C516}"/>
              </a:ext>
            </a:extLst>
          </p:cNvPr>
          <p:cNvSpPr txBox="1"/>
          <p:nvPr/>
        </p:nvSpPr>
        <p:spPr>
          <a:xfrm>
            <a:off x="180980" y="717669"/>
            <a:ext cx="514885" cy="461665"/>
          </a:xfrm>
          <a:prstGeom prst="rect">
            <a:avLst/>
          </a:prstGeom>
          <a:noFill/>
        </p:spPr>
        <p:txBody>
          <a:bodyPr wrap="none" rtlCol="0">
            <a:spAutoFit/>
          </a:bodyPr>
          <a:lstStyle/>
          <a:p>
            <a:r>
              <a:rPr kumimoji="1" lang="en-US" altLang="ja-JP" sz="2400" dirty="0"/>
              <a:t>V1</a:t>
            </a:r>
            <a:endParaRPr kumimoji="1" lang="ja-JP" altLang="en-US" sz="2400"/>
          </a:p>
        </p:txBody>
      </p:sp>
      <p:sp>
        <p:nvSpPr>
          <p:cNvPr id="7" name="コンテンツ プレースホルダー 5">
            <a:extLst>
              <a:ext uri="{FF2B5EF4-FFF2-40B4-BE49-F238E27FC236}">
                <a16:creationId xmlns:a16="http://schemas.microsoft.com/office/drawing/2014/main" id="{D60A796C-C487-A146-9731-CE281B939696}"/>
              </a:ext>
            </a:extLst>
          </p:cNvPr>
          <p:cNvSpPr txBox="1">
            <a:spLocks/>
          </p:cNvSpPr>
          <p:nvPr/>
        </p:nvSpPr>
        <p:spPr>
          <a:xfrm>
            <a:off x="6194963" y="1179334"/>
            <a:ext cx="5816059" cy="5334050"/>
          </a:xfrm>
          <a:prstGeom prst="rect">
            <a:avLst/>
          </a:prstGeom>
          <a:ln>
            <a:solidFill>
              <a:schemeClr val="bg1">
                <a:lumMod val="75000"/>
              </a:schemeClr>
            </a:solidFill>
          </a:ln>
        </p:spPr>
        <p:txBody>
          <a:bodyPr vert="horz" lIns="91440" tIns="45720" rIns="91440" bIns="45720" rtlCol="0">
            <a:no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nSpc>
                <a:spcPts val="1300"/>
              </a:lnSpc>
              <a:buNone/>
            </a:pPr>
            <a:endParaRPr lang="en-US" altLang="ja-JP" sz="1600" dirty="0">
              <a:latin typeface="Consolas" panose="020B0609020204030204" pitchFamily="49" charset="0"/>
              <a:cs typeface="Consolas" panose="020B0609020204030204" pitchFamily="49" charset="0"/>
            </a:endParaRPr>
          </a:p>
          <a:p>
            <a:pPr marL="0" indent="0">
              <a:buNone/>
            </a:pPr>
            <a:r>
              <a:rPr lang="en-US" altLang="ja-JP" sz="1600" dirty="0">
                <a:latin typeface="Consolas" panose="020B0609020204030204" pitchFamily="49" charset="0"/>
                <a:cs typeface="Consolas" panose="020B0609020204030204" pitchFamily="49" charset="0"/>
              </a:rPr>
              <a:t>V2</a:t>
            </a:r>
            <a:r>
              <a:rPr lang="ja-JP" altLang="en-US" sz="1600">
                <a:latin typeface="Consolas" panose="020B0609020204030204" pitchFamily="49" charset="0"/>
                <a:cs typeface="Consolas" panose="020B0609020204030204" pitchFamily="49" charset="0"/>
              </a:rPr>
              <a:t>にも存在しない</a:t>
            </a:r>
            <a:endParaRPr lang="en-US" altLang="ja-JP" sz="1600" dirty="0">
              <a:latin typeface="Consolas" panose="020B0609020204030204" pitchFamily="49" charset="0"/>
              <a:cs typeface="Consolas" panose="020B0609020204030204" pitchFamily="49" charset="0"/>
            </a:endParaRPr>
          </a:p>
        </p:txBody>
      </p:sp>
      <p:sp>
        <p:nvSpPr>
          <p:cNvPr id="8" name="テキスト ボックス 7">
            <a:extLst>
              <a:ext uri="{FF2B5EF4-FFF2-40B4-BE49-F238E27FC236}">
                <a16:creationId xmlns:a16="http://schemas.microsoft.com/office/drawing/2014/main" id="{48684CD6-0F0E-EB4A-9528-3934470AE211}"/>
              </a:ext>
            </a:extLst>
          </p:cNvPr>
          <p:cNvSpPr txBox="1"/>
          <p:nvPr/>
        </p:nvSpPr>
        <p:spPr>
          <a:xfrm>
            <a:off x="6134794" y="698931"/>
            <a:ext cx="514885" cy="461665"/>
          </a:xfrm>
          <a:prstGeom prst="rect">
            <a:avLst/>
          </a:prstGeom>
          <a:noFill/>
        </p:spPr>
        <p:txBody>
          <a:bodyPr wrap="none" rtlCol="0">
            <a:spAutoFit/>
          </a:bodyPr>
          <a:lstStyle/>
          <a:p>
            <a:r>
              <a:rPr kumimoji="1" lang="en-US" altLang="ja-JP" sz="2400" dirty="0"/>
              <a:t>V2</a:t>
            </a:r>
            <a:endParaRPr kumimoji="1" lang="ja-JP" altLang="en-US" sz="2400"/>
          </a:p>
        </p:txBody>
      </p:sp>
    </p:spTree>
    <p:extLst>
      <p:ext uri="{BB962C8B-B14F-4D97-AF65-F5344CB8AC3E}">
        <p14:creationId xmlns:p14="http://schemas.microsoft.com/office/powerpoint/2010/main" val="130173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3</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lstStyle/>
          <a:p>
            <a:r>
              <a:rPr lang="en-US" altLang="ja-JP" dirty="0"/>
              <a:t>EV3-SW</a:t>
            </a:r>
            <a:r>
              <a:rPr lang="ja-JP" altLang="en-US"/>
              <a:t>による記述</a:t>
            </a:r>
          </a:p>
        </p:txBody>
      </p:sp>
      <p:pic>
        <p:nvPicPr>
          <p:cNvPr id="2" name="図 1">
            <a:extLst>
              <a:ext uri="{FF2B5EF4-FFF2-40B4-BE49-F238E27FC236}">
                <a16:creationId xmlns:a16="http://schemas.microsoft.com/office/drawing/2014/main" id="{0A0A2D85-4244-4B4B-8453-BD6DE44EF9FA}"/>
              </a:ext>
            </a:extLst>
          </p:cNvPr>
          <p:cNvPicPr>
            <a:picLocks noChangeAspect="1"/>
          </p:cNvPicPr>
          <p:nvPr/>
        </p:nvPicPr>
        <p:blipFill>
          <a:blip r:embed="rId2"/>
          <a:stretch>
            <a:fillRect/>
          </a:stretch>
        </p:blipFill>
        <p:spPr>
          <a:xfrm>
            <a:off x="600856" y="1082433"/>
            <a:ext cx="11229606" cy="5284520"/>
          </a:xfrm>
          <a:prstGeom prst="rect">
            <a:avLst/>
          </a:prstGeom>
        </p:spPr>
      </p:pic>
    </p:spTree>
    <p:extLst>
      <p:ext uri="{BB962C8B-B14F-4D97-AF65-F5344CB8AC3E}">
        <p14:creationId xmlns:p14="http://schemas.microsoft.com/office/powerpoint/2010/main" val="4006356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B1E73F-F6CF-3045-957B-D926E3BABD88}"/>
              </a:ext>
            </a:extLst>
          </p:cNvPr>
          <p:cNvSpPr>
            <a:spLocks noGrp="1"/>
          </p:cNvSpPr>
          <p:nvPr>
            <p:ph type="title"/>
          </p:nvPr>
        </p:nvSpPr>
        <p:spPr/>
        <p:txBody>
          <a:bodyPr>
            <a:normAutofit fontScale="90000"/>
          </a:bodyPr>
          <a:lstStyle/>
          <a:p>
            <a:r>
              <a:rPr kumimoji="1" lang="ja-JP" altLang="en-US"/>
              <a:t>ブロックの説明</a:t>
            </a:r>
          </a:p>
        </p:txBody>
      </p:sp>
      <p:sp>
        <p:nvSpPr>
          <p:cNvPr id="3" name="スライド番号プレースホルダー 2">
            <a:extLst>
              <a:ext uri="{FF2B5EF4-FFF2-40B4-BE49-F238E27FC236}">
                <a16:creationId xmlns:a16="http://schemas.microsoft.com/office/drawing/2014/main" id="{6E2AB124-07A2-FA48-9389-2A5D6346AB7F}"/>
              </a:ext>
            </a:extLst>
          </p:cNvPr>
          <p:cNvSpPr>
            <a:spLocks noGrp="1"/>
          </p:cNvSpPr>
          <p:nvPr>
            <p:ph type="sldNum" sz="quarter" idx="12"/>
          </p:nvPr>
        </p:nvSpPr>
        <p:spPr/>
        <p:txBody>
          <a:bodyPr/>
          <a:lstStyle/>
          <a:p>
            <a:fld id="{13AB05CA-B2B8-0B46-A3D3-7CDE1DE4FAD6}" type="slidenum">
              <a:rPr lang="ja-JP" altLang="en-US" smtClean="0"/>
              <a:pPr/>
              <a:t>4</a:t>
            </a:fld>
            <a:endParaRPr lang="ja-JP" altLang="en-US" dirty="0"/>
          </a:p>
        </p:txBody>
      </p:sp>
      <p:sp>
        <p:nvSpPr>
          <p:cNvPr id="4" name="テキスト ボックス 3">
            <a:extLst>
              <a:ext uri="{FF2B5EF4-FFF2-40B4-BE49-F238E27FC236}">
                <a16:creationId xmlns:a16="http://schemas.microsoft.com/office/drawing/2014/main" id="{7F3129B7-1B2A-D344-B20B-3F1CBB8BC9DF}"/>
              </a:ext>
            </a:extLst>
          </p:cNvPr>
          <p:cNvSpPr txBox="1"/>
          <p:nvPr/>
        </p:nvSpPr>
        <p:spPr>
          <a:xfrm>
            <a:off x="347545" y="894746"/>
            <a:ext cx="5144205" cy="5483552"/>
          </a:xfrm>
          <a:prstGeom prst="rect">
            <a:avLst/>
          </a:prstGeom>
          <a:noFill/>
        </p:spPr>
        <p:txBody>
          <a:bodyPr wrap="square" rtlCol="0">
            <a:spAutoFit/>
          </a:bodyPr>
          <a:lstStyle/>
          <a:p>
            <a:pPr>
              <a:lnSpc>
                <a:spcPts val="2000"/>
              </a:lnSpc>
            </a:pPr>
            <a:r>
              <a:rPr lang="ja-JP" altLang="en-US"/>
              <a:t>ブロック ① </a:t>
            </a:r>
            <a:r>
              <a:rPr lang="en-US" altLang="ja-JP" dirty="0"/>
              <a:t>: </a:t>
            </a:r>
            <a:r>
              <a:rPr lang="ja-JP" altLang="en-US"/>
              <a:t>変数ブロックで，「モード</a:t>
            </a:r>
            <a:r>
              <a:rPr lang="en-US" altLang="ja-JP" dirty="0"/>
              <a:t>:</a:t>
            </a:r>
            <a:r>
              <a:rPr lang="ja-JP" altLang="en-US"/>
              <a:t>書き込み・数値」に設定して，変数 </a:t>
            </a:r>
            <a:r>
              <a:rPr lang="en-US" altLang="ja-JP" dirty="0"/>
              <a:t>lines </a:t>
            </a:r>
            <a:r>
              <a:rPr lang="ja-JP" altLang="en-US"/>
              <a:t>の値の初期値を </a:t>
            </a:r>
            <a:r>
              <a:rPr lang="en-US" altLang="ja-JP" dirty="0"/>
              <a:t>0 </a:t>
            </a:r>
            <a:r>
              <a:rPr lang="ja-JP" altLang="en-US"/>
              <a:t>にしています</a:t>
            </a:r>
            <a:r>
              <a:rPr lang="en-US" altLang="ja-JP" dirty="0"/>
              <a:t>.</a:t>
            </a:r>
          </a:p>
          <a:p>
            <a:pPr>
              <a:lnSpc>
                <a:spcPts val="2000"/>
              </a:lnSpc>
            </a:pPr>
            <a:endParaRPr lang="en-US" altLang="ja-JP" dirty="0"/>
          </a:p>
          <a:p>
            <a:pPr>
              <a:lnSpc>
                <a:spcPts val="2000"/>
              </a:lnSpc>
            </a:pPr>
            <a:r>
              <a:rPr lang="ja-JP" altLang="en-US"/>
              <a:t>ブロック ②</a:t>
            </a:r>
            <a:r>
              <a:rPr lang="en-US" altLang="ja-JP" dirty="0"/>
              <a:t>: </a:t>
            </a:r>
            <a:r>
              <a:rPr lang="ja-JP" altLang="en-US"/>
              <a:t>ステアリングブロックで，「ステアリング</a:t>
            </a:r>
            <a:r>
              <a:rPr lang="en-US" altLang="ja-JP" dirty="0"/>
              <a:t>:0</a:t>
            </a:r>
            <a:r>
              <a:rPr lang="ja-JP" altLang="en-US"/>
              <a:t>」「モーターパワー</a:t>
            </a:r>
            <a:r>
              <a:rPr lang="en-US" altLang="ja-JP" dirty="0"/>
              <a:t>:10</a:t>
            </a:r>
            <a:r>
              <a:rPr lang="ja-JP" altLang="en-US"/>
              <a:t>」に設定して，ロボットを前進させています</a:t>
            </a:r>
            <a:r>
              <a:rPr lang="en-US" altLang="ja-JP" dirty="0"/>
              <a:t>.</a:t>
            </a:r>
          </a:p>
          <a:p>
            <a:pPr>
              <a:lnSpc>
                <a:spcPts val="2000"/>
              </a:lnSpc>
            </a:pPr>
            <a:endParaRPr lang="en-US" altLang="ja-JP" dirty="0"/>
          </a:p>
          <a:p>
            <a:pPr>
              <a:lnSpc>
                <a:spcPts val="2000"/>
              </a:lnSpc>
            </a:pPr>
            <a:r>
              <a:rPr lang="ja-JP" altLang="en-US"/>
              <a:t>ブロック ③ </a:t>
            </a:r>
            <a:r>
              <a:rPr lang="en-US" altLang="ja-JP" dirty="0"/>
              <a:t>: </a:t>
            </a:r>
            <a:r>
              <a:rPr lang="ja-JP" altLang="en-US"/>
              <a:t>変数ブロックで，「モード</a:t>
            </a:r>
            <a:r>
              <a:rPr lang="en-US" altLang="ja-JP" dirty="0"/>
              <a:t>:</a:t>
            </a:r>
            <a:r>
              <a:rPr lang="ja-JP" altLang="en-US"/>
              <a:t>読み込み・数値」に設定して，変数 </a:t>
            </a:r>
            <a:r>
              <a:rPr lang="en-US" altLang="ja-JP" dirty="0"/>
              <a:t>lines </a:t>
            </a:r>
            <a:r>
              <a:rPr lang="ja-JP" altLang="en-US"/>
              <a:t>の値をデータワイヤーでブロック ④ に出力しています</a:t>
            </a:r>
            <a:r>
              <a:rPr lang="en-US" altLang="ja-JP" dirty="0"/>
              <a:t>.</a:t>
            </a:r>
          </a:p>
          <a:p>
            <a:pPr>
              <a:lnSpc>
                <a:spcPts val="2000"/>
              </a:lnSpc>
            </a:pPr>
            <a:endParaRPr lang="en-US" altLang="ja-JP" dirty="0"/>
          </a:p>
          <a:p>
            <a:pPr>
              <a:lnSpc>
                <a:spcPts val="2000"/>
              </a:lnSpc>
            </a:pPr>
            <a:r>
              <a:rPr lang="ja-JP" altLang="en-US"/>
              <a:t>ブロック ④ </a:t>
            </a:r>
            <a:r>
              <a:rPr lang="en-US" altLang="ja-JP" dirty="0"/>
              <a:t>: </a:t>
            </a:r>
            <a:r>
              <a:rPr lang="ja-JP" altLang="en-US"/>
              <a:t>テキストブロックで，「モード</a:t>
            </a:r>
            <a:r>
              <a:rPr lang="en-US" altLang="ja-JP" dirty="0"/>
              <a:t>:</a:t>
            </a:r>
            <a:r>
              <a:rPr lang="ja-JP" altLang="en-US"/>
              <a:t>結合」に設定して，変数 </a:t>
            </a:r>
            <a:r>
              <a:rPr lang="en-US" altLang="ja-JP" dirty="0"/>
              <a:t>lines </a:t>
            </a:r>
            <a:r>
              <a:rPr lang="ja-JP" altLang="en-US"/>
              <a:t>の値を文字列</a:t>
            </a:r>
            <a:r>
              <a:rPr lang="en-US" altLang="ja-JP" dirty="0"/>
              <a:t>(</a:t>
            </a:r>
            <a:r>
              <a:rPr lang="ja-JP" altLang="en-US"/>
              <a:t>テキスト</a:t>
            </a:r>
            <a:r>
              <a:rPr lang="en-US" altLang="ja-JP" dirty="0"/>
              <a:t>)</a:t>
            </a:r>
            <a:r>
              <a:rPr lang="ja-JP" altLang="en-US"/>
              <a:t>に変換して，「</a:t>
            </a:r>
            <a:r>
              <a:rPr lang="en-US" altLang="ja-JP" dirty="0"/>
              <a:t>lines</a:t>
            </a:r>
            <a:r>
              <a:rPr lang="ja-JP" altLang="en-US"/>
              <a:t>」というテキストと結合して，結合したテキストを出 力しています</a:t>
            </a:r>
            <a:r>
              <a:rPr lang="en-US" altLang="ja-JP" dirty="0"/>
              <a:t>.</a:t>
            </a:r>
          </a:p>
          <a:p>
            <a:pPr>
              <a:lnSpc>
                <a:spcPts val="2000"/>
              </a:lnSpc>
            </a:pPr>
            <a:endParaRPr lang="en-US" altLang="ja-JP" dirty="0"/>
          </a:p>
          <a:p>
            <a:pPr>
              <a:lnSpc>
                <a:spcPts val="2000"/>
              </a:lnSpc>
            </a:pPr>
            <a:r>
              <a:rPr lang="ja-JP" altLang="en-US"/>
              <a:t>ブロック ⑤ </a:t>
            </a:r>
            <a:r>
              <a:rPr lang="en-US" altLang="ja-JP" dirty="0"/>
              <a:t>: </a:t>
            </a:r>
            <a:r>
              <a:rPr lang="ja-JP" altLang="en-US"/>
              <a:t>表示ブロックで，「モード</a:t>
            </a:r>
            <a:r>
              <a:rPr lang="en-US" altLang="ja-JP" dirty="0"/>
              <a:t>:</a:t>
            </a:r>
            <a:r>
              <a:rPr lang="ja-JP" altLang="en-US"/>
              <a:t>テキスト・ピクセル」に設定して，ブロック④ で作ったテキストを位置</a:t>
            </a:r>
            <a:r>
              <a:rPr lang="en-US" altLang="ja-JP" dirty="0"/>
              <a:t>(0</a:t>
            </a:r>
            <a:r>
              <a:rPr lang="ja-JP" altLang="en-US"/>
              <a:t>，</a:t>
            </a:r>
            <a:r>
              <a:rPr lang="en-US" altLang="ja-JP" dirty="0"/>
              <a:t>40)</a:t>
            </a:r>
            <a:r>
              <a:rPr lang="ja-JP" altLang="en-US"/>
              <a:t>に，フォントサイズ </a:t>
            </a:r>
            <a:r>
              <a:rPr lang="en-US" altLang="ja-JP" dirty="0"/>
              <a:t>2 </a:t>
            </a:r>
            <a:r>
              <a:rPr lang="ja-JP" altLang="en-US"/>
              <a:t>で表示しています</a:t>
            </a:r>
            <a:r>
              <a:rPr lang="en-US" altLang="ja-JP" dirty="0"/>
              <a:t>.</a:t>
            </a:r>
          </a:p>
        </p:txBody>
      </p:sp>
      <p:sp>
        <p:nvSpPr>
          <p:cNvPr id="5" name="テキスト ボックス 4">
            <a:extLst>
              <a:ext uri="{FF2B5EF4-FFF2-40B4-BE49-F238E27FC236}">
                <a16:creationId xmlns:a16="http://schemas.microsoft.com/office/drawing/2014/main" id="{7D2307C1-BF44-9046-95EE-F45439D26CF0}"/>
              </a:ext>
            </a:extLst>
          </p:cNvPr>
          <p:cNvSpPr txBox="1"/>
          <p:nvPr/>
        </p:nvSpPr>
        <p:spPr>
          <a:xfrm>
            <a:off x="5731099" y="903219"/>
            <a:ext cx="6221552" cy="5996513"/>
          </a:xfrm>
          <a:prstGeom prst="rect">
            <a:avLst/>
          </a:prstGeom>
          <a:noFill/>
        </p:spPr>
        <p:txBody>
          <a:bodyPr wrap="square" rtlCol="0">
            <a:spAutoFit/>
          </a:bodyPr>
          <a:lstStyle/>
          <a:p>
            <a:pPr>
              <a:lnSpc>
                <a:spcPts val="2000"/>
              </a:lnSpc>
            </a:pPr>
            <a:r>
              <a:rPr lang="ja-JP" altLang="en-US"/>
              <a:t>ブロック ⑥ </a:t>
            </a:r>
            <a:r>
              <a:rPr lang="en-US" altLang="ja-JP" dirty="0"/>
              <a:t>: </a:t>
            </a:r>
            <a:r>
              <a:rPr lang="ja-JP" altLang="en-US"/>
              <a:t>待機ブロックで，「モード</a:t>
            </a:r>
            <a:r>
              <a:rPr lang="en-US" altLang="ja-JP" dirty="0"/>
              <a:t>:</a:t>
            </a:r>
            <a:r>
              <a:rPr lang="ja-JP" altLang="en-US"/>
              <a:t>カラーセンサー・比較・色」に設定して，カラーセンサーで白色が測定されるまで待機しています</a:t>
            </a:r>
            <a:r>
              <a:rPr lang="en-US" altLang="ja-JP" dirty="0"/>
              <a:t>.</a:t>
            </a:r>
            <a:r>
              <a:rPr lang="ja-JP" altLang="en-US"/>
              <a:t>白い床の上を移動している間，ロボット は前進します</a:t>
            </a:r>
            <a:r>
              <a:rPr lang="en-US" altLang="ja-JP" dirty="0"/>
              <a:t>.</a:t>
            </a:r>
          </a:p>
          <a:p>
            <a:pPr>
              <a:lnSpc>
                <a:spcPts val="2000"/>
              </a:lnSpc>
            </a:pPr>
            <a:endParaRPr lang="en-US" altLang="ja-JP" dirty="0"/>
          </a:p>
          <a:p>
            <a:pPr>
              <a:lnSpc>
                <a:spcPts val="2000"/>
              </a:lnSpc>
            </a:pPr>
            <a:r>
              <a:rPr lang="ja-JP" altLang="en-US"/>
              <a:t>ブロック ⑦ </a:t>
            </a:r>
            <a:r>
              <a:rPr lang="en-US" altLang="ja-JP" dirty="0"/>
              <a:t>: </a:t>
            </a:r>
            <a:r>
              <a:rPr lang="ja-JP" altLang="en-US"/>
              <a:t>待機ブロックで，「モード</a:t>
            </a:r>
            <a:r>
              <a:rPr lang="en-US" altLang="ja-JP" dirty="0"/>
              <a:t>:</a:t>
            </a:r>
            <a:r>
              <a:rPr lang="ja-JP" altLang="en-US"/>
              <a:t>カラーセンサー・比較・色」に設定して，カラーセンサーで黒色が測定されるまで待機しています</a:t>
            </a:r>
            <a:r>
              <a:rPr lang="en-US" altLang="ja-JP" dirty="0"/>
              <a:t>.</a:t>
            </a:r>
            <a:r>
              <a:rPr lang="ja-JP" altLang="en-US"/>
              <a:t>カラーセンサーで黒が測定されたら，次 のブロックに進みます</a:t>
            </a:r>
            <a:r>
              <a:rPr lang="en-US" altLang="ja-JP" dirty="0"/>
              <a:t>.</a:t>
            </a:r>
          </a:p>
          <a:p>
            <a:pPr>
              <a:lnSpc>
                <a:spcPts val="2000"/>
              </a:lnSpc>
            </a:pPr>
            <a:endParaRPr lang="en-US" altLang="ja-JP" dirty="0"/>
          </a:p>
          <a:p>
            <a:pPr>
              <a:lnSpc>
                <a:spcPts val="2000"/>
              </a:lnSpc>
            </a:pPr>
            <a:r>
              <a:rPr lang="ja-JP" altLang="en-US"/>
              <a:t>ブロック ⑧ </a:t>
            </a:r>
            <a:r>
              <a:rPr lang="en-US" altLang="ja-JP" dirty="0"/>
              <a:t>: </a:t>
            </a:r>
            <a:r>
              <a:rPr lang="ja-JP" altLang="en-US"/>
              <a:t>変数ブロックで，「モード</a:t>
            </a:r>
            <a:r>
              <a:rPr lang="en-US" altLang="ja-JP" dirty="0"/>
              <a:t>:</a:t>
            </a:r>
            <a:r>
              <a:rPr lang="ja-JP" altLang="en-US"/>
              <a:t>読み込み・数値」に設定して，変数 </a:t>
            </a:r>
            <a:r>
              <a:rPr lang="en-US" altLang="ja-JP" dirty="0"/>
              <a:t>lines </a:t>
            </a:r>
            <a:r>
              <a:rPr lang="ja-JP" altLang="en-US"/>
              <a:t>の値をデータワイヤーでブロック⑨ に出力しています</a:t>
            </a:r>
            <a:r>
              <a:rPr lang="en-US" altLang="ja-JP" dirty="0"/>
              <a:t>.</a:t>
            </a:r>
          </a:p>
          <a:p>
            <a:pPr>
              <a:lnSpc>
                <a:spcPts val="2000"/>
              </a:lnSpc>
            </a:pPr>
            <a:endParaRPr lang="en-US" altLang="ja-JP" dirty="0"/>
          </a:p>
          <a:p>
            <a:pPr>
              <a:lnSpc>
                <a:spcPts val="2000"/>
              </a:lnSpc>
            </a:pPr>
            <a:r>
              <a:rPr lang="ja-JP" altLang="en-US"/>
              <a:t>ブロック ⑨ </a:t>
            </a:r>
            <a:r>
              <a:rPr lang="en-US" altLang="ja-JP" dirty="0"/>
              <a:t>: </a:t>
            </a:r>
            <a:r>
              <a:rPr lang="ja-JP" altLang="en-US"/>
              <a:t>数学ブロックで，「モード</a:t>
            </a:r>
            <a:r>
              <a:rPr lang="en-US" altLang="ja-JP" dirty="0"/>
              <a:t>:</a:t>
            </a:r>
            <a:r>
              <a:rPr lang="ja-JP" altLang="en-US"/>
              <a:t>足し算」に設定して，変数 </a:t>
            </a:r>
            <a:r>
              <a:rPr lang="en-US" altLang="ja-JP" dirty="0"/>
              <a:t>lines </a:t>
            </a:r>
            <a:r>
              <a:rPr lang="ja-JP" altLang="en-US"/>
              <a:t>の値に </a:t>
            </a:r>
            <a:r>
              <a:rPr lang="en-US" altLang="ja-JP" dirty="0"/>
              <a:t>1 </a:t>
            </a:r>
            <a:r>
              <a:rPr lang="ja-JP" altLang="en-US"/>
              <a:t>を足しています</a:t>
            </a:r>
            <a:r>
              <a:rPr lang="en-US" altLang="ja-JP" dirty="0"/>
              <a:t>.</a:t>
            </a:r>
          </a:p>
          <a:p>
            <a:pPr>
              <a:lnSpc>
                <a:spcPts val="2000"/>
              </a:lnSpc>
            </a:pPr>
            <a:endParaRPr lang="en-US" altLang="ja-JP" dirty="0"/>
          </a:p>
          <a:p>
            <a:pPr>
              <a:lnSpc>
                <a:spcPts val="2000"/>
              </a:lnSpc>
            </a:pPr>
            <a:r>
              <a:rPr lang="ja-JP" altLang="en-US"/>
              <a:t>ブロック ⑩ </a:t>
            </a:r>
            <a:r>
              <a:rPr lang="en-US" altLang="ja-JP" dirty="0"/>
              <a:t>: </a:t>
            </a:r>
            <a:r>
              <a:rPr lang="ja-JP" altLang="en-US"/>
              <a:t>変数ブロックで，「モード</a:t>
            </a:r>
            <a:r>
              <a:rPr lang="en-US" altLang="ja-JP" dirty="0"/>
              <a:t>:</a:t>
            </a:r>
            <a:r>
              <a:rPr lang="ja-JP" altLang="en-US"/>
              <a:t>書き込み・数値」に設定して，ブロック⑨ の出力の値を変数 </a:t>
            </a:r>
            <a:r>
              <a:rPr lang="en-US" altLang="ja-JP" dirty="0"/>
              <a:t>lines </a:t>
            </a:r>
            <a:r>
              <a:rPr lang="ja-JP" altLang="en-US"/>
              <a:t>の値に書き込んでいます</a:t>
            </a:r>
            <a:r>
              <a:rPr lang="en-US" altLang="ja-JP" dirty="0"/>
              <a:t>.</a:t>
            </a:r>
          </a:p>
          <a:p>
            <a:pPr>
              <a:lnSpc>
                <a:spcPts val="2000"/>
              </a:lnSpc>
            </a:pPr>
            <a:endParaRPr lang="en-US" altLang="ja-JP" dirty="0"/>
          </a:p>
          <a:p>
            <a:pPr>
              <a:lnSpc>
                <a:spcPts val="2000"/>
              </a:lnSpc>
            </a:pPr>
            <a:r>
              <a:rPr lang="ja-JP" altLang="en-US"/>
              <a:t>ブロック ⑪ </a:t>
            </a:r>
            <a:r>
              <a:rPr lang="en-US" altLang="ja-JP" dirty="0"/>
              <a:t>: </a:t>
            </a:r>
            <a:r>
              <a:rPr lang="ja-JP" altLang="en-US"/>
              <a:t>ループブロックで，「モード</a:t>
            </a:r>
            <a:r>
              <a:rPr lang="en-US" altLang="ja-JP" dirty="0"/>
              <a:t>:</a:t>
            </a:r>
            <a:r>
              <a:rPr lang="ja-JP" altLang="en-US"/>
              <a:t>無限」に設定して，ブロック③ </a:t>
            </a:r>
            <a:r>
              <a:rPr lang="en-US" altLang="ja-JP" dirty="0"/>
              <a:t>~⑩ </a:t>
            </a:r>
            <a:r>
              <a:rPr lang="ja-JP" altLang="en-US"/>
              <a:t>の処理を繰り返しています</a:t>
            </a:r>
            <a:r>
              <a:rPr lang="en-US" altLang="ja-JP" dirty="0"/>
              <a:t>.</a:t>
            </a:r>
          </a:p>
        </p:txBody>
      </p:sp>
    </p:spTree>
    <p:extLst>
      <p:ext uri="{BB962C8B-B14F-4D97-AF65-F5344CB8AC3E}">
        <p14:creationId xmlns:p14="http://schemas.microsoft.com/office/powerpoint/2010/main" val="2888768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5</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lstStyle/>
          <a:p>
            <a:r>
              <a:rPr lang="en-US" altLang="ja-JP" dirty="0"/>
              <a:t>EV3 Classroom</a:t>
            </a:r>
            <a:r>
              <a:rPr lang="ja-JP" altLang="en-US"/>
              <a:t>による記述</a:t>
            </a:r>
          </a:p>
        </p:txBody>
      </p:sp>
      <p:pic>
        <p:nvPicPr>
          <p:cNvPr id="9" name="図 8" descr="グラフィカル ユーザー インターフェイス, テキスト, アプリケーション&#10;&#10;自動的に生成された説明">
            <a:extLst>
              <a:ext uri="{FF2B5EF4-FFF2-40B4-BE49-F238E27FC236}">
                <a16:creationId xmlns:a16="http://schemas.microsoft.com/office/drawing/2014/main" id="{74FC7F03-57EE-324E-86FD-5124E9C44683}"/>
              </a:ext>
            </a:extLst>
          </p:cNvPr>
          <p:cNvPicPr>
            <a:picLocks noChangeAspect="1"/>
          </p:cNvPicPr>
          <p:nvPr/>
        </p:nvPicPr>
        <p:blipFill>
          <a:blip r:embed="rId2"/>
          <a:stretch>
            <a:fillRect/>
          </a:stretch>
        </p:blipFill>
        <p:spPr>
          <a:xfrm>
            <a:off x="322481" y="982269"/>
            <a:ext cx="6302517" cy="5536364"/>
          </a:xfrm>
          <a:prstGeom prst="rect">
            <a:avLst/>
          </a:prstGeom>
        </p:spPr>
      </p:pic>
      <p:sp>
        <p:nvSpPr>
          <p:cNvPr id="7" name="テキスト ボックス 6">
            <a:extLst>
              <a:ext uri="{FF2B5EF4-FFF2-40B4-BE49-F238E27FC236}">
                <a16:creationId xmlns:a16="http://schemas.microsoft.com/office/drawing/2014/main" id="{B244AF55-DF9B-314E-A4A4-109B498D3CD6}"/>
              </a:ext>
            </a:extLst>
          </p:cNvPr>
          <p:cNvSpPr txBox="1"/>
          <p:nvPr/>
        </p:nvSpPr>
        <p:spPr>
          <a:xfrm>
            <a:off x="2648674" y="982269"/>
            <a:ext cx="1778706" cy="923330"/>
          </a:xfrm>
          <a:prstGeom prst="rect">
            <a:avLst/>
          </a:prstGeom>
          <a:noFill/>
        </p:spPr>
        <p:txBody>
          <a:bodyPr wrap="square" rtlCol="0">
            <a:spAutoFit/>
          </a:bodyPr>
          <a:lstStyle/>
          <a:p>
            <a:r>
              <a:rPr kumimoji="1" lang="ja-JP" altLang="en-US"/>
              <a:t>最初に変数</a:t>
            </a:r>
            <a:r>
              <a:rPr kumimoji="1" lang="ja-JP" altLang="en-US">
                <a:latin typeface="Consolas" panose="020B0609020204030204" pitchFamily="49" charset="0"/>
                <a:cs typeface="Consolas" panose="020B0609020204030204" pitchFamily="49" charset="0"/>
              </a:rPr>
              <a:t>「</a:t>
            </a:r>
            <a:r>
              <a:rPr kumimoji="1" lang="en-US" altLang="ja-JP" dirty="0">
                <a:latin typeface="Consolas" panose="020B0609020204030204" pitchFamily="49" charset="0"/>
                <a:cs typeface="Consolas" panose="020B0609020204030204" pitchFamily="49" charset="0"/>
              </a:rPr>
              <a:t>lines</a:t>
            </a:r>
            <a:r>
              <a:rPr kumimoji="1" lang="ja-JP" altLang="en-US">
                <a:latin typeface="Consolas" panose="020B0609020204030204" pitchFamily="49" charset="0"/>
                <a:cs typeface="Consolas" panose="020B0609020204030204" pitchFamily="49" charset="0"/>
              </a:rPr>
              <a:t>」</a:t>
            </a:r>
            <a:r>
              <a:rPr lang="ja-JP" altLang="en-US"/>
              <a:t>を作っておく</a:t>
            </a:r>
            <a:endParaRPr kumimoji="1" lang="ja-JP" altLang="en-US"/>
          </a:p>
        </p:txBody>
      </p:sp>
      <p:sp>
        <p:nvSpPr>
          <p:cNvPr id="6" name="テキスト ボックス 5">
            <a:extLst>
              <a:ext uri="{FF2B5EF4-FFF2-40B4-BE49-F238E27FC236}">
                <a16:creationId xmlns:a16="http://schemas.microsoft.com/office/drawing/2014/main" id="{5293A5A7-BF6C-BE49-98CA-01D48229EB6A}"/>
              </a:ext>
            </a:extLst>
          </p:cNvPr>
          <p:cNvSpPr txBox="1"/>
          <p:nvPr/>
        </p:nvSpPr>
        <p:spPr>
          <a:xfrm>
            <a:off x="3345" y="1576887"/>
            <a:ext cx="420367" cy="369332"/>
          </a:xfrm>
          <a:prstGeom prst="rect">
            <a:avLst/>
          </a:prstGeom>
          <a:noFill/>
        </p:spPr>
        <p:txBody>
          <a:bodyPr wrap="square" rtlCol="0">
            <a:spAutoFit/>
          </a:bodyPr>
          <a:lstStyle/>
          <a:p>
            <a:r>
              <a:rPr kumimoji="1" lang="ja-JP" altLang="en-US"/>
              <a:t>①</a:t>
            </a:r>
          </a:p>
        </p:txBody>
      </p:sp>
      <p:sp>
        <p:nvSpPr>
          <p:cNvPr id="8" name="テキスト ボックス 7">
            <a:extLst>
              <a:ext uri="{FF2B5EF4-FFF2-40B4-BE49-F238E27FC236}">
                <a16:creationId xmlns:a16="http://schemas.microsoft.com/office/drawing/2014/main" id="{1BB73653-FFDF-3E44-9B81-7A7D92324F68}"/>
              </a:ext>
            </a:extLst>
          </p:cNvPr>
          <p:cNvSpPr txBox="1"/>
          <p:nvPr/>
        </p:nvSpPr>
        <p:spPr>
          <a:xfrm>
            <a:off x="3345" y="2010332"/>
            <a:ext cx="420367" cy="369332"/>
          </a:xfrm>
          <a:prstGeom prst="rect">
            <a:avLst/>
          </a:prstGeom>
          <a:noFill/>
        </p:spPr>
        <p:txBody>
          <a:bodyPr wrap="square" rtlCol="0">
            <a:spAutoFit/>
          </a:bodyPr>
          <a:lstStyle/>
          <a:p>
            <a:r>
              <a:rPr lang="ja-JP" altLang="en-US"/>
              <a:t>②</a:t>
            </a:r>
            <a:endParaRPr kumimoji="1" lang="ja-JP" altLang="en-US"/>
          </a:p>
        </p:txBody>
      </p:sp>
      <p:sp>
        <p:nvSpPr>
          <p:cNvPr id="10" name="テキスト ボックス 9">
            <a:extLst>
              <a:ext uri="{FF2B5EF4-FFF2-40B4-BE49-F238E27FC236}">
                <a16:creationId xmlns:a16="http://schemas.microsoft.com/office/drawing/2014/main" id="{B83DE5A8-4579-8040-B728-700CA253C1D7}"/>
              </a:ext>
            </a:extLst>
          </p:cNvPr>
          <p:cNvSpPr txBox="1"/>
          <p:nvPr/>
        </p:nvSpPr>
        <p:spPr>
          <a:xfrm>
            <a:off x="3345" y="2443778"/>
            <a:ext cx="420367" cy="369332"/>
          </a:xfrm>
          <a:prstGeom prst="rect">
            <a:avLst/>
          </a:prstGeom>
          <a:noFill/>
        </p:spPr>
        <p:txBody>
          <a:bodyPr wrap="square" rtlCol="0">
            <a:spAutoFit/>
          </a:bodyPr>
          <a:lstStyle/>
          <a:p>
            <a:r>
              <a:rPr lang="ja-JP" altLang="en-US"/>
              <a:t>③</a:t>
            </a:r>
            <a:endParaRPr kumimoji="1" lang="ja-JP" altLang="en-US"/>
          </a:p>
        </p:txBody>
      </p:sp>
      <p:sp>
        <p:nvSpPr>
          <p:cNvPr id="11" name="テキスト ボックス 10">
            <a:extLst>
              <a:ext uri="{FF2B5EF4-FFF2-40B4-BE49-F238E27FC236}">
                <a16:creationId xmlns:a16="http://schemas.microsoft.com/office/drawing/2014/main" id="{498169F1-5E39-154C-B2DB-E4A5D325DCC8}"/>
              </a:ext>
            </a:extLst>
          </p:cNvPr>
          <p:cNvSpPr txBox="1"/>
          <p:nvPr/>
        </p:nvSpPr>
        <p:spPr>
          <a:xfrm>
            <a:off x="3345" y="2877224"/>
            <a:ext cx="420367" cy="369332"/>
          </a:xfrm>
          <a:prstGeom prst="rect">
            <a:avLst/>
          </a:prstGeom>
          <a:noFill/>
        </p:spPr>
        <p:txBody>
          <a:bodyPr wrap="square" rtlCol="0">
            <a:spAutoFit/>
          </a:bodyPr>
          <a:lstStyle/>
          <a:p>
            <a:r>
              <a:rPr kumimoji="1" lang="ja-JP" altLang="en-US"/>
              <a:t>④</a:t>
            </a:r>
          </a:p>
        </p:txBody>
      </p:sp>
      <p:sp>
        <p:nvSpPr>
          <p:cNvPr id="12" name="テキスト ボックス 11">
            <a:extLst>
              <a:ext uri="{FF2B5EF4-FFF2-40B4-BE49-F238E27FC236}">
                <a16:creationId xmlns:a16="http://schemas.microsoft.com/office/drawing/2014/main" id="{528AAA91-BF2F-3E48-91CC-C711C4436F99}"/>
              </a:ext>
            </a:extLst>
          </p:cNvPr>
          <p:cNvSpPr txBox="1"/>
          <p:nvPr/>
        </p:nvSpPr>
        <p:spPr>
          <a:xfrm>
            <a:off x="3345" y="3310669"/>
            <a:ext cx="420367" cy="369332"/>
          </a:xfrm>
          <a:prstGeom prst="rect">
            <a:avLst/>
          </a:prstGeom>
          <a:noFill/>
        </p:spPr>
        <p:txBody>
          <a:bodyPr wrap="square" rtlCol="0">
            <a:spAutoFit/>
          </a:bodyPr>
          <a:lstStyle/>
          <a:p>
            <a:r>
              <a:rPr kumimoji="1" lang="ja-JP" altLang="en-US"/>
              <a:t>⑤</a:t>
            </a:r>
          </a:p>
        </p:txBody>
      </p:sp>
      <p:sp>
        <p:nvSpPr>
          <p:cNvPr id="13" name="テキスト ボックス 12">
            <a:extLst>
              <a:ext uri="{FF2B5EF4-FFF2-40B4-BE49-F238E27FC236}">
                <a16:creationId xmlns:a16="http://schemas.microsoft.com/office/drawing/2014/main" id="{0FC0FC95-23C3-824B-BED6-4BC462713C7C}"/>
              </a:ext>
            </a:extLst>
          </p:cNvPr>
          <p:cNvSpPr txBox="1"/>
          <p:nvPr/>
        </p:nvSpPr>
        <p:spPr>
          <a:xfrm>
            <a:off x="1655339" y="3694572"/>
            <a:ext cx="420367" cy="369332"/>
          </a:xfrm>
          <a:prstGeom prst="rect">
            <a:avLst/>
          </a:prstGeom>
          <a:noFill/>
        </p:spPr>
        <p:txBody>
          <a:bodyPr wrap="square" rtlCol="0">
            <a:spAutoFit/>
          </a:bodyPr>
          <a:lstStyle/>
          <a:p>
            <a:r>
              <a:rPr kumimoji="1" lang="ja-JP" altLang="en-US"/>
              <a:t>⑥</a:t>
            </a:r>
          </a:p>
        </p:txBody>
      </p:sp>
      <p:sp>
        <p:nvSpPr>
          <p:cNvPr id="14" name="テキスト ボックス 13">
            <a:extLst>
              <a:ext uri="{FF2B5EF4-FFF2-40B4-BE49-F238E27FC236}">
                <a16:creationId xmlns:a16="http://schemas.microsoft.com/office/drawing/2014/main" id="{DD41580B-5E82-3B48-B80E-996E8FDC133B}"/>
              </a:ext>
            </a:extLst>
          </p:cNvPr>
          <p:cNvSpPr txBox="1"/>
          <p:nvPr/>
        </p:nvSpPr>
        <p:spPr>
          <a:xfrm>
            <a:off x="4946624" y="4124487"/>
            <a:ext cx="420367" cy="369332"/>
          </a:xfrm>
          <a:prstGeom prst="rect">
            <a:avLst/>
          </a:prstGeom>
          <a:noFill/>
        </p:spPr>
        <p:txBody>
          <a:bodyPr wrap="square" rtlCol="0">
            <a:spAutoFit/>
          </a:bodyPr>
          <a:lstStyle/>
          <a:p>
            <a:r>
              <a:rPr lang="ja-JP" altLang="en-US"/>
              <a:t>⑦</a:t>
            </a:r>
            <a:endParaRPr kumimoji="1" lang="ja-JP" altLang="en-US"/>
          </a:p>
        </p:txBody>
      </p:sp>
      <p:sp>
        <p:nvSpPr>
          <p:cNvPr id="15" name="テキスト ボックス 14">
            <a:extLst>
              <a:ext uri="{FF2B5EF4-FFF2-40B4-BE49-F238E27FC236}">
                <a16:creationId xmlns:a16="http://schemas.microsoft.com/office/drawing/2014/main" id="{355E27DC-77D3-5D47-860C-749A7AA31654}"/>
              </a:ext>
            </a:extLst>
          </p:cNvPr>
          <p:cNvSpPr txBox="1"/>
          <p:nvPr/>
        </p:nvSpPr>
        <p:spPr>
          <a:xfrm>
            <a:off x="4946624" y="4546999"/>
            <a:ext cx="420367" cy="369332"/>
          </a:xfrm>
          <a:prstGeom prst="rect">
            <a:avLst/>
          </a:prstGeom>
          <a:noFill/>
        </p:spPr>
        <p:txBody>
          <a:bodyPr wrap="square" rtlCol="0">
            <a:spAutoFit/>
          </a:bodyPr>
          <a:lstStyle/>
          <a:p>
            <a:r>
              <a:rPr lang="ja-JP" altLang="en-US"/>
              <a:t>⑧</a:t>
            </a:r>
            <a:endParaRPr kumimoji="1" lang="ja-JP" altLang="en-US"/>
          </a:p>
        </p:txBody>
      </p:sp>
      <p:sp>
        <p:nvSpPr>
          <p:cNvPr id="16" name="テキスト ボックス 15">
            <a:extLst>
              <a:ext uri="{FF2B5EF4-FFF2-40B4-BE49-F238E27FC236}">
                <a16:creationId xmlns:a16="http://schemas.microsoft.com/office/drawing/2014/main" id="{E499F241-39BA-9840-8152-4CA8F17085F7}"/>
              </a:ext>
            </a:extLst>
          </p:cNvPr>
          <p:cNvSpPr txBox="1"/>
          <p:nvPr/>
        </p:nvSpPr>
        <p:spPr>
          <a:xfrm>
            <a:off x="3229041" y="4982098"/>
            <a:ext cx="420367" cy="369332"/>
          </a:xfrm>
          <a:prstGeom prst="rect">
            <a:avLst/>
          </a:prstGeom>
          <a:noFill/>
        </p:spPr>
        <p:txBody>
          <a:bodyPr wrap="square" rtlCol="0">
            <a:spAutoFit/>
          </a:bodyPr>
          <a:lstStyle/>
          <a:p>
            <a:r>
              <a:rPr lang="ja-JP" altLang="en-US"/>
              <a:t>⑨</a:t>
            </a:r>
            <a:endParaRPr kumimoji="1" lang="ja-JP" altLang="en-US"/>
          </a:p>
        </p:txBody>
      </p:sp>
      <p:sp>
        <p:nvSpPr>
          <p:cNvPr id="17" name="テキスト ボックス 16">
            <a:extLst>
              <a:ext uri="{FF2B5EF4-FFF2-40B4-BE49-F238E27FC236}">
                <a16:creationId xmlns:a16="http://schemas.microsoft.com/office/drawing/2014/main" id="{76AA6B0D-F32B-4F41-BBB3-793D36821040}"/>
              </a:ext>
            </a:extLst>
          </p:cNvPr>
          <p:cNvSpPr txBox="1"/>
          <p:nvPr/>
        </p:nvSpPr>
        <p:spPr>
          <a:xfrm>
            <a:off x="3229041" y="5381033"/>
            <a:ext cx="420367" cy="369332"/>
          </a:xfrm>
          <a:prstGeom prst="rect">
            <a:avLst/>
          </a:prstGeom>
          <a:noFill/>
        </p:spPr>
        <p:txBody>
          <a:bodyPr wrap="square" rtlCol="0">
            <a:spAutoFit/>
          </a:bodyPr>
          <a:lstStyle/>
          <a:p>
            <a:r>
              <a:rPr lang="ja-JP" altLang="en-US"/>
              <a:t>⑩</a:t>
            </a:r>
            <a:endParaRPr kumimoji="1" lang="ja-JP" altLang="en-US"/>
          </a:p>
        </p:txBody>
      </p:sp>
      <p:sp>
        <p:nvSpPr>
          <p:cNvPr id="18" name="テキスト ボックス 17">
            <a:extLst>
              <a:ext uri="{FF2B5EF4-FFF2-40B4-BE49-F238E27FC236}">
                <a16:creationId xmlns:a16="http://schemas.microsoft.com/office/drawing/2014/main" id="{6BA03529-F927-6F45-B776-3DEB086B30E8}"/>
              </a:ext>
            </a:extLst>
          </p:cNvPr>
          <p:cNvSpPr txBox="1"/>
          <p:nvPr/>
        </p:nvSpPr>
        <p:spPr>
          <a:xfrm>
            <a:off x="2790383" y="5887775"/>
            <a:ext cx="420367" cy="369332"/>
          </a:xfrm>
          <a:prstGeom prst="rect">
            <a:avLst/>
          </a:prstGeom>
          <a:noFill/>
        </p:spPr>
        <p:txBody>
          <a:bodyPr wrap="square" rtlCol="0">
            <a:spAutoFit/>
          </a:bodyPr>
          <a:lstStyle/>
          <a:p>
            <a:r>
              <a:rPr lang="ja-JP" altLang="en-US"/>
              <a:t>⑪</a:t>
            </a:r>
            <a:endParaRPr kumimoji="1" lang="ja-JP" altLang="en-US"/>
          </a:p>
        </p:txBody>
      </p:sp>
      <p:sp>
        <p:nvSpPr>
          <p:cNvPr id="19" name="テキスト ボックス 18">
            <a:extLst>
              <a:ext uri="{FF2B5EF4-FFF2-40B4-BE49-F238E27FC236}">
                <a16:creationId xmlns:a16="http://schemas.microsoft.com/office/drawing/2014/main" id="{49E65A2F-5F1B-4041-8F9F-510F76F9EC2F}"/>
              </a:ext>
            </a:extLst>
          </p:cNvPr>
          <p:cNvSpPr txBox="1"/>
          <p:nvPr/>
        </p:nvSpPr>
        <p:spPr>
          <a:xfrm>
            <a:off x="6070242" y="1220434"/>
            <a:ext cx="420367" cy="369332"/>
          </a:xfrm>
          <a:prstGeom prst="rect">
            <a:avLst/>
          </a:prstGeom>
          <a:noFill/>
        </p:spPr>
        <p:txBody>
          <a:bodyPr wrap="square" rtlCol="0">
            <a:spAutoFit/>
          </a:bodyPr>
          <a:lstStyle/>
          <a:p>
            <a:r>
              <a:rPr lang="ja-JP" altLang="en-US"/>
              <a:t>⑫</a:t>
            </a:r>
            <a:endParaRPr kumimoji="1" lang="ja-JP" altLang="en-US"/>
          </a:p>
        </p:txBody>
      </p:sp>
      <p:sp>
        <p:nvSpPr>
          <p:cNvPr id="20" name="テキスト ボックス 19">
            <a:extLst>
              <a:ext uri="{FF2B5EF4-FFF2-40B4-BE49-F238E27FC236}">
                <a16:creationId xmlns:a16="http://schemas.microsoft.com/office/drawing/2014/main" id="{E1306E38-AAED-DC4E-A57C-E64A01749F44}"/>
              </a:ext>
            </a:extLst>
          </p:cNvPr>
          <p:cNvSpPr txBox="1"/>
          <p:nvPr/>
        </p:nvSpPr>
        <p:spPr>
          <a:xfrm>
            <a:off x="7057622" y="786611"/>
            <a:ext cx="5105979" cy="1338828"/>
          </a:xfrm>
          <a:prstGeom prst="rect">
            <a:avLst/>
          </a:prstGeom>
          <a:noFill/>
        </p:spPr>
        <p:txBody>
          <a:bodyPr wrap="square" rtlCol="0">
            <a:spAutoFit/>
          </a:bodyPr>
          <a:lstStyle/>
          <a:p>
            <a:r>
              <a:rPr lang="ja-JP" altLang="en-US">
                <a:latin typeface="+mn-ea"/>
              </a:rPr>
              <a:t>ブロック①：変数</a:t>
            </a:r>
            <a:r>
              <a:rPr lang="en-US" altLang="ja-JP" dirty="0">
                <a:latin typeface="+mn-ea"/>
              </a:rPr>
              <a:t>lines</a:t>
            </a:r>
            <a:r>
              <a:rPr lang="ja-JP" altLang="en-US">
                <a:latin typeface="+mn-ea"/>
              </a:rPr>
              <a:t>を初期化します．</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②-④ </a:t>
            </a:r>
            <a:r>
              <a:rPr lang="ja-JP" altLang="en-US">
                <a:latin typeface="+mn-ea"/>
              </a:rPr>
              <a:t>：移動に使うモーター「ポート</a:t>
            </a:r>
            <a:r>
              <a:rPr lang="en-US" altLang="ja-JP" dirty="0">
                <a:latin typeface="+mn-ea"/>
              </a:rPr>
              <a:t>:B</a:t>
            </a:r>
            <a:r>
              <a:rPr lang="ja-JP" altLang="en-US">
                <a:latin typeface="+mn-ea"/>
              </a:rPr>
              <a:t>と</a:t>
            </a:r>
            <a:r>
              <a:rPr lang="en-US" altLang="ja-JP" dirty="0">
                <a:latin typeface="+mn-ea"/>
              </a:rPr>
              <a:t>C</a:t>
            </a:r>
            <a:r>
              <a:rPr lang="ja-JP" altLang="en-US">
                <a:latin typeface="+mn-ea"/>
              </a:rPr>
              <a:t>」，移動スピード「</a:t>
            </a:r>
            <a:r>
              <a:rPr lang="en-US" altLang="ja-JP" dirty="0">
                <a:latin typeface="+mn-ea"/>
              </a:rPr>
              <a:t>10%</a:t>
            </a:r>
            <a:r>
              <a:rPr lang="ja-JP" altLang="en-US">
                <a:latin typeface="+mn-ea"/>
              </a:rPr>
              <a:t>」，ステアリング「直進」を設定しています．</a:t>
            </a:r>
            <a:endParaRPr lang="en-US" altLang="ja-JP" dirty="0">
              <a:latin typeface="+mn-ea"/>
            </a:endParaRPr>
          </a:p>
        </p:txBody>
      </p:sp>
      <p:sp>
        <p:nvSpPr>
          <p:cNvPr id="21" name="テキスト ボックス 20">
            <a:extLst>
              <a:ext uri="{FF2B5EF4-FFF2-40B4-BE49-F238E27FC236}">
                <a16:creationId xmlns:a16="http://schemas.microsoft.com/office/drawing/2014/main" id="{5AC5D60F-EDCD-454C-BC7A-412C82889C19}"/>
              </a:ext>
            </a:extLst>
          </p:cNvPr>
          <p:cNvSpPr txBox="1"/>
          <p:nvPr/>
        </p:nvSpPr>
        <p:spPr>
          <a:xfrm>
            <a:off x="5589432" y="2202713"/>
            <a:ext cx="6508581" cy="4662815"/>
          </a:xfrm>
          <a:prstGeom prst="rect">
            <a:avLst/>
          </a:prstGeom>
          <a:noFill/>
        </p:spPr>
        <p:txBody>
          <a:bodyPr wrap="square" rtlCol="0">
            <a:spAutoFit/>
          </a:bodyPr>
          <a:lstStyle/>
          <a:p>
            <a:r>
              <a:rPr lang="ja-JP" altLang="en-US">
                <a:latin typeface="+mn-ea"/>
              </a:rPr>
              <a:t>ブロック⑤：タイマーをリセットしています．</a:t>
            </a:r>
          </a:p>
          <a:p>
            <a:endParaRPr lang="en-US" altLang="ja-JP" dirty="0">
              <a:latin typeface="+mn-ea"/>
            </a:endParaRPr>
          </a:p>
          <a:p>
            <a:r>
              <a:rPr lang="ja-JP" altLang="en-US">
                <a:latin typeface="+mn-ea"/>
              </a:rPr>
              <a:t>ブロック</a:t>
            </a:r>
            <a:r>
              <a:rPr lang="en-US" altLang="ja-JP" dirty="0">
                <a:latin typeface="+mn-ea"/>
              </a:rPr>
              <a:t>⑥</a:t>
            </a:r>
            <a:r>
              <a:rPr lang="ja-JP" altLang="en-US">
                <a:latin typeface="+mn-ea"/>
              </a:rPr>
              <a:t> ：枠内の処理をずっと繰り返します．</a:t>
            </a:r>
            <a:endParaRPr lang="en-US" altLang="ja-JP" dirty="0">
              <a:latin typeface="+mn-ea"/>
            </a:endParaRPr>
          </a:p>
          <a:p>
            <a:endParaRPr lang="en-US" altLang="ja-JP" sz="900" dirty="0">
              <a:latin typeface="+mn-ea"/>
            </a:endParaRPr>
          </a:p>
          <a:p>
            <a:r>
              <a:rPr lang="ja-JP" altLang="en-US">
                <a:latin typeface="+mn-ea"/>
              </a:rPr>
              <a:t>ブロック</a:t>
            </a:r>
            <a:r>
              <a:rPr lang="en-US" altLang="ja-JP" dirty="0">
                <a:latin typeface="+mn-ea"/>
              </a:rPr>
              <a:t>⑦</a:t>
            </a:r>
            <a:r>
              <a:rPr lang="ja-JP" altLang="en-US">
                <a:latin typeface="+mn-ea"/>
              </a:rPr>
              <a:t>：ディスプレイの</a:t>
            </a:r>
            <a:r>
              <a:rPr lang="en-US" altLang="ja-JP" dirty="0">
                <a:latin typeface="+mn-ea"/>
              </a:rPr>
              <a:t>(x=1,y=40)</a:t>
            </a:r>
            <a:r>
              <a:rPr lang="ja-JP" altLang="en-US">
                <a:latin typeface="+mn-ea"/>
              </a:rPr>
              <a:t>の位置から変数</a:t>
            </a:r>
            <a:r>
              <a:rPr lang="en-US" altLang="ja-JP" dirty="0">
                <a:latin typeface="+mn-ea"/>
              </a:rPr>
              <a:t>lines</a:t>
            </a:r>
            <a:r>
              <a:rPr lang="ja-JP" altLang="en-US">
                <a:latin typeface="+mn-ea"/>
              </a:rPr>
              <a:t>に保存されている値を出力します．</a:t>
            </a:r>
            <a:endParaRPr lang="en-US" altLang="ja-JP" dirty="0">
              <a:latin typeface="+mn-ea"/>
            </a:endParaRPr>
          </a:p>
          <a:p>
            <a:endParaRPr lang="en-US" altLang="ja-JP" sz="900" dirty="0">
              <a:latin typeface="+mn-ea"/>
            </a:endParaRPr>
          </a:p>
          <a:p>
            <a:r>
              <a:rPr lang="ja-JP" altLang="en-US">
                <a:latin typeface="+mn-ea"/>
              </a:rPr>
              <a:t>ブロック⑧：ディスプレイの</a:t>
            </a:r>
            <a:r>
              <a:rPr lang="en-US" altLang="ja-JP" dirty="0">
                <a:latin typeface="+mn-ea"/>
              </a:rPr>
              <a:t>(x=20,y=40)</a:t>
            </a:r>
            <a:r>
              <a:rPr lang="ja-JP" altLang="en-US">
                <a:latin typeface="+mn-ea"/>
              </a:rPr>
              <a:t>の位置から文字列「</a:t>
            </a:r>
            <a:r>
              <a:rPr lang="en-US" altLang="ja-JP" dirty="0">
                <a:latin typeface="+mn-ea"/>
              </a:rPr>
              <a:t>lines</a:t>
            </a:r>
            <a:r>
              <a:rPr lang="ja-JP" altLang="en-US">
                <a:latin typeface="+mn-ea"/>
              </a:rPr>
              <a:t>」を出力します（⑦と合わせて</a:t>
            </a:r>
            <a:r>
              <a:rPr lang="en-US" altLang="ja-JP" dirty="0">
                <a:latin typeface="+mn-ea"/>
              </a:rPr>
              <a:t>1</a:t>
            </a:r>
            <a:r>
              <a:rPr lang="ja-JP" altLang="en-US">
                <a:latin typeface="+mn-ea"/>
              </a:rPr>
              <a:t>回目は「</a:t>
            </a:r>
            <a:r>
              <a:rPr lang="en-US" altLang="ja-JP" dirty="0">
                <a:latin typeface="+mn-ea"/>
              </a:rPr>
              <a:t>0lines</a:t>
            </a:r>
            <a:r>
              <a:rPr lang="ja-JP" altLang="en-US">
                <a:latin typeface="+mn-ea"/>
              </a:rPr>
              <a:t>」と出力されます）</a:t>
            </a:r>
            <a:endParaRPr lang="en-US" altLang="ja-JP" dirty="0">
              <a:latin typeface="+mn-ea"/>
            </a:endParaRPr>
          </a:p>
          <a:p>
            <a:endParaRPr lang="en-US" altLang="ja-JP" sz="900" dirty="0">
              <a:latin typeface="+mn-ea"/>
            </a:endParaRPr>
          </a:p>
          <a:p>
            <a:r>
              <a:rPr lang="ja-JP" altLang="en-US">
                <a:latin typeface="+mn-ea"/>
              </a:rPr>
              <a:t>ブロック⑨⑩：カラーセンサの値が「黒」になるまで（その後続いて「白」となるまで）処理を止めて待ちます．黒→白の変化を待ちます（ロボットは直進移動を続けています）</a:t>
            </a:r>
            <a:endParaRPr lang="en-US" altLang="ja-JP" dirty="0">
              <a:latin typeface="+mn-ea"/>
            </a:endParaRPr>
          </a:p>
          <a:p>
            <a:endParaRPr lang="en-US" altLang="ja-JP" sz="900" dirty="0">
              <a:latin typeface="+mn-ea"/>
            </a:endParaRPr>
          </a:p>
          <a:p>
            <a:r>
              <a:rPr lang="ja-JP" altLang="en-US">
                <a:latin typeface="+mn-ea"/>
              </a:rPr>
              <a:t>ブロック</a:t>
            </a:r>
            <a:r>
              <a:rPr lang="ja-JP" altLang="en-US"/>
              <a:t>⑪</a:t>
            </a:r>
            <a:r>
              <a:rPr lang="ja-JP" altLang="en-US">
                <a:latin typeface="+mn-ea"/>
              </a:rPr>
              <a:t>：変数</a:t>
            </a:r>
            <a:r>
              <a:rPr lang="en-US" altLang="ja-JP" dirty="0">
                <a:latin typeface="+mn-ea"/>
              </a:rPr>
              <a:t>lines</a:t>
            </a:r>
            <a:r>
              <a:rPr lang="ja-JP" altLang="en-US">
                <a:latin typeface="+mn-ea"/>
              </a:rPr>
              <a:t>を</a:t>
            </a:r>
            <a:r>
              <a:rPr lang="en-US" altLang="ja-JP" dirty="0">
                <a:latin typeface="+mn-ea"/>
              </a:rPr>
              <a:t>1</a:t>
            </a:r>
            <a:r>
              <a:rPr lang="ja-JP" altLang="en-US">
                <a:latin typeface="+mn-ea"/>
              </a:rPr>
              <a:t>増やします</a:t>
            </a:r>
            <a:endParaRPr lang="en-US" altLang="ja-JP" dirty="0">
              <a:latin typeface="+mn-ea"/>
            </a:endParaRPr>
          </a:p>
          <a:p>
            <a:endParaRPr lang="en-US" altLang="ja-JP" sz="900" dirty="0">
              <a:latin typeface="+mn-ea"/>
            </a:endParaRPr>
          </a:p>
          <a:p>
            <a:r>
              <a:rPr lang="ja-JP" altLang="en-US">
                <a:latin typeface="+mn-ea"/>
              </a:rPr>
              <a:t>ブロック</a:t>
            </a:r>
            <a:r>
              <a:rPr lang="ja-JP" altLang="en-US"/>
              <a:t>⑫</a:t>
            </a:r>
            <a:r>
              <a:rPr lang="ja-JP" altLang="en-US">
                <a:latin typeface="+mn-ea"/>
              </a:rPr>
              <a:t>：タイマーを監視しておいて</a:t>
            </a:r>
            <a:r>
              <a:rPr lang="en-US" altLang="ja-JP" dirty="0">
                <a:latin typeface="+mn-ea"/>
              </a:rPr>
              <a:t>30</a:t>
            </a:r>
            <a:r>
              <a:rPr lang="ja-JP" altLang="en-US">
                <a:latin typeface="+mn-ea"/>
              </a:rPr>
              <a:t>秒になった時プログラムを終了させます．</a:t>
            </a:r>
            <a:endParaRPr lang="ja-JP" altLang="en-US"/>
          </a:p>
        </p:txBody>
      </p:sp>
    </p:spTree>
    <p:extLst>
      <p:ext uri="{BB962C8B-B14F-4D97-AF65-F5344CB8AC3E}">
        <p14:creationId xmlns:p14="http://schemas.microsoft.com/office/powerpoint/2010/main" val="25723650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4C9F1931-2145-4BD3-AB39-762259B34089}"/>
              </a:ext>
            </a:extLst>
          </p:cNvPr>
          <p:cNvSpPr>
            <a:spLocks noGrp="1"/>
          </p:cNvSpPr>
          <p:nvPr>
            <p:ph idx="1"/>
          </p:nvPr>
        </p:nvSpPr>
        <p:spPr>
          <a:xfrm>
            <a:off x="180980" y="1436914"/>
            <a:ext cx="5816059" cy="5334050"/>
          </a:xfrm>
          <a:ln>
            <a:solidFill>
              <a:schemeClr val="bg1">
                <a:lumMod val="75000"/>
              </a:schemeClr>
            </a:solidFill>
          </a:ln>
        </p:spPr>
        <p:txBody>
          <a:bodyPr>
            <a:noAutofit/>
          </a:bodyPr>
          <a:lstStyle/>
          <a:p>
            <a:pPr marL="0" indent="0">
              <a:lnSpc>
                <a:spcPts val="1400"/>
              </a:lnSpc>
              <a:buNone/>
            </a:pP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usr</a:t>
            </a:r>
            <a:r>
              <a:rPr lang="en-US" altLang="ja-JP" sz="1600" dirty="0">
                <a:latin typeface="Consolas" panose="020B0609020204030204" pitchFamily="49" charset="0"/>
                <a:cs typeface="Consolas" panose="020B0609020204030204" pitchFamily="49" charset="0"/>
              </a:rPr>
              <a:t>/bin/env </a:t>
            </a:r>
            <a:r>
              <a:rPr lang="en-US" altLang="ja-JP" sz="1600" dirty="0" err="1">
                <a:latin typeface="Consolas" panose="020B0609020204030204" pitchFamily="49" charset="0"/>
                <a:cs typeface="Consolas" panose="020B0609020204030204" pitchFamily="49" charset="0"/>
              </a:rPr>
              <a:t>pybricks-micropython</a:t>
            </a:r>
            <a:endParaRPr lang="en-US" altLang="ja-JP" sz="1600" dirty="0">
              <a:latin typeface="Consolas" panose="020B0609020204030204" pitchFamily="49" charset="0"/>
              <a:cs typeface="Consolas" panose="020B0609020204030204" pitchFamily="49" charset="0"/>
            </a:endParaRPr>
          </a:p>
          <a:p>
            <a:pPr marL="0" indent="0">
              <a:lnSpc>
                <a:spcPts val="1400"/>
              </a:lnSpc>
              <a:buNone/>
            </a:pPr>
            <a:r>
              <a:rPr lang="en-US" altLang="ja-JP" sz="1600" dirty="0">
                <a:latin typeface="Consolas" panose="020B0609020204030204" pitchFamily="49" charset="0"/>
                <a:cs typeface="Consolas" panose="020B0609020204030204" pitchFamily="49" charset="0"/>
              </a:rPr>
              <a:t>from common import *</a:t>
            </a:r>
          </a:p>
          <a:p>
            <a:pPr marL="0" indent="0">
              <a:lnSpc>
                <a:spcPts val="1400"/>
              </a:lnSpc>
              <a:buNone/>
            </a:pPr>
            <a:r>
              <a:rPr lang="en-US" altLang="ja-JP" sz="1600" dirty="0">
                <a:latin typeface="Consolas" panose="020B0609020204030204" pitchFamily="49" charset="0"/>
                <a:cs typeface="Consolas" panose="020B0609020204030204" pitchFamily="49" charset="0"/>
              </a:rPr>
              <a:t>import time</a:t>
            </a:r>
          </a:p>
          <a:p>
            <a:pPr marL="0" indent="0">
              <a:lnSpc>
                <a:spcPts val="1400"/>
              </a:lnSpc>
              <a:buNone/>
            </a:pPr>
            <a:endParaRPr lang="en-US" altLang="ja-JP" sz="1600" dirty="0">
              <a:latin typeface="Consolas" panose="020B0609020204030204" pitchFamily="49" charset="0"/>
              <a:cs typeface="Consolas" panose="020B0609020204030204" pitchFamily="49" charset="0"/>
            </a:endParaRPr>
          </a:p>
          <a:p>
            <a:pPr marL="0" indent="0">
              <a:lnSpc>
                <a:spcPts val="1400"/>
              </a:lnSpc>
              <a:buNone/>
            </a:pPr>
            <a:r>
              <a:rPr lang="en-US" altLang="ja-JP" sz="1600" dirty="0" err="1">
                <a:latin typeface="Consolas" panose="020B0609020204030204" pitchFamily="49" charset="0"/>
                <a:cs typeface="Consolas" panose="020B0609020204030204" pitchFamily="49" charset="0"/>
              </a:rPr>
              <a:t>left_motor</a:t>
            </a:r>
            <a:r>
              <a:rPr lang="en-US" altLang="ja-JP" sz="1600" dirty="0">
                <a:latin typeface="Consolas" panose="020B0609020204030204" pitchFamily="49" charset="0"/>
                <a:cs typeface="Consolas" panose="020B0609020204030204" pitchFamily="49" charset="0"/>
              </a:rPr>
              <a:t> = Motor(</a:t>
            </a:r>
            <a:r>
              <a:rPr lang="en-US" altLang="ja-JP" sz="1600" dirty="0" err="1">
                <a:latin typeface="Consolas" panose="020B0609020204030204" pitchFamily="49" charset="0"/>
                <a:cs typeface="Consolas" panose="020B0609020204030204" pitchFamily="49" charset="0"/>
              </a:rPr>
              <a:t>Port.B</a:t>
            </a:r>
            <a:r>
              <a:rPr lang="en-US" altLang="ja-JP" sz="1600" dirty="0">
                <a:latin typeface="Consolas" panose="020B0609020204030204" pitchFamily="49" charset="0"/>
                <a:cs typeface="Consolas" panose="020B0609020204030204" pitchFamily="49" charset="0"/>
              </a:rPr>
              <a:t>)</a:t>
            </a:r>
          </a:p>
          <a:p>
            <a:pPr marL="0" indent="0">
              <a:lnSpc>
                <a:spcPts val="1400"/>
              </a:lnSpc>
              <a:buNone/>
            </a:pPr>
            <a:r>
              <a:rPr lang="en-US" altLang="ja-JP" sz="1600" dirty="0" err="1">
                <a:latin typeface="Consolas" panose="020B0609020204030204" pitchFamily="49" charset="0"/>
                <a:cs typeface="Consolas" panose="020B0609020204030204" pitchFamily="49" charset="0"/>
              </a:rPr>
              <a:t>right_motor</a:t>
            </a:r>
            <a:r>
              <a:rPr lang="en-US" altLang="ja-JP" sz="1600" dirty="0">
                <a:latin typeface="Consolas" panose="020B0609020204030204" pitchFamily="49" charset="0"/>
                <a:cs typeface="Consolas" panose="020B0609020204030204" pitchFamily="49" charset="0"/>
              </a:rPr>
              <a:t> = Motor(</a:t>
            </a:r>
            <a:r>
              <a:rPr lang="en-US" altLang="ja-JP" sz="1600" dirty="0" err="1">
                <a:latin typeface="Consolas" panose="020B0609020204030204" pitchFamily="49" charset="0"/>
                <a:cs typeface="Consolas" panose="020B0609020204030204" pitchFamily="49" charset="0"/>
              </a:rPr>
              <a:t>Port.C</a:t>
            </a:r>
            <a:r>
              <a:rPr lang="en-US" altLang="ja-JP" sz="1600" dirty="0">
                <a:latin typeface="Consolas" panose="020B0609020204030204" pitchFamily="49" charset="0"/>
                <a:cs typeface="Consolas" panose="020B0609020204030204" pitchFamily="49" charset="0"/>
              </a:rPr>
              <a:t>)</a:t>
            </a:r>
          </a:p>
          <a:p>
            <a:pPr marL="0" indent="0">
              <a:lnSpc>
                <a:spcPts val="1400"/>
              </a:lnSpc>
              <a:buNone/>
            </a:pPr>
            <a:r>
              <a:rPr lang="en-US" altLang="ja-JP" sz="1600" dirty="0" err="1">
                <a:latin typeface="Consolas" panose="020B0609020204030204" pitchFamily="49" charset="0"/>
                <a:cs typeface="Consolas" panose="020B0609020204030204" pitchFamily="49" charset="0"/>
              </a:rPr>
              <a:t>wheel_diameter</a:t>
            </a:r>
            <a:r>
              <a:rPr lang="en-US" altLang="ja-JP" sz="1600" dirty="0">
                <a:latin typeface="Consolas" panose="020B0609020204030204" pitchFamily="49" charset="0"/>
                <a:cs typeface="Consolas" panose="020B0609020204030204" pitchFamily="49" charset="0"/>
              </a:rPr>
              <a:t> = 56</a:t>
            </a:r>
          </a:p>
          <a:p>
            <a:pPr marL="0" indent="0">
              <a:lnSpc>
                <a:spcPts val="1400"/>
              </a:lnSpc>
              <a:buNone/>
            </a:pPr>
            <a:r>
              <a:rPr lang="en-US" altLang="ja-JP" sz="1600" dirty="0" err="1">
                <a:latin typeface="Consolas" panose="020B0609020204030204" pitchFamily="49" charset="0"/>
                <a:cs typeface="Consolas" panose="020B0609020204030204" pitchFamily="49" charset="0"/>
              </a:rPr>
              <a:t>axle_track</a:t>
            </a:r>
            <a:r>
              <a:rPr lang="en-US" altLang="ja-JP" sz="1600" dirty="0">
                <a:latin typeface="Consolas" panose="020B0609020204030204" pitchFamily="49" charset="0"/>
                <a:cs typeface="Consolas" panose="020B0609020204030204" pitchFamily="49" charset="0"/>
              </a:rPr>
              <a:t> =123</a:t>
            </a:r>
          </a:p>
          <a:p>
            <a:pPr marL="0" indent="0">
              <a:lnSpc>
                <a:spcPts val="1400"/>
              </a:lnSpc>
              <a:buNone/>
            </a:pPr>
            <a:r>
              <a:rPr lang="en-US" altLang="ja-JP" sz="1600" dirty="0">
                <a:latin typeface="Consolas" panose="020B0609020204030204" pitchFamily="49" charset="0"/>
                <a:cs typeface="Consolas" panose="020B0609020204030204" pitchFamily="49" charset="0"/>
              </a:rPr>
              <a:t>robot = </a:t>
            </a:r>
            <a:r>
              <a:rPr lang="en-US" altLang="ja-JP" sz="1600" dirty="0" err="1">
                <a:latin typeface="Consolas" panose="020B0609020204030204" pitchFamily="49" charset="0"/>
                <a:cs typeface="Consolas" panose="020B0609020204030204" pitchFamily="49" charset="0"/>
              </a:rPr>
              <a:t>DriveBase</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left_motor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right_motor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wheel_diameter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axle_track</a:t>
            </a:r>
            <a:r>
              <a:rPr lang="en-US" altLang="ja-JP" sz="1600" dirty="0">
                <a:latin typeface="Consolas" panose="020B0609020204030204" pitchFamily="49" charset="0"/>
                <a:cs typeface="Consolas" panose="020B0609020204030204" pitchFamily="49" charset="0"/>
              </a:rPr>
              <a:t>)</a:t>
            </a:r>
          </a:p>
          <a:p>
            <a:pPr marL="0" indent="0">
              <a:lnSpc>
                <a:spcPts val="1400"/>
              </a:lnSpc>
              <a:buNone/>
            </a:pPr>
            <a:endParaRPr lang="en-US" altLang="ja-JP" sz="1600" dirty="0">
              <a:latin typeface="Consolas" panose="020B0609020204030204" pitchFamily="49" charset="0"/>
              <a:cs typeface="Consolas" panose="020B0609020204030204" pitchFamily="49" charset="0"/>
            </a:endParaRPr>
          </a:p>
          <a:p>
            <a:pPr marL="0" indent="0">
              <a:lnSpc>
                <a:spcPts val="1400"/>
              </a:lnSpc>
              <a:buNone/>
            </a:pPr>
            <a:r>
              <a:rPr lang="en-US" altLang="ja-JP" sz="1600" dirty="0" err="1">
                <a:latin typeface="Consolas" panose="020B0609020204030204" pitchFamily="49" charset="0"/>
                <a:cs typeface="Consolas" panose="020B0609020204030204" pitchFamily="49" charset="0"/>
              </a:rPr>
              <a:t>color_sensor</a:t>
            </a:r>
            <a:r>
              <a:rPr lang="en-US" altLang="ja-JP" sz="1600" dirty="0">
                <a:latin typeface="Consolas" panose="020B0609020204030204" pitchFamily="49" charset="0"/>
                <a:cs typeface="Consolas" panose="020B0609020204030204" pitchFamily="49" charset="0"/>
              </a:rPr>
              <a:t> = </a:t>
            </a:r>
            <a:r>
              <a:rPr lang="en-US" altLang="ja-JP" sz="1600" dirty="0" err="1">
                <a:latin typeface="Consolas" panose="020B0609020204030204" pitchFamily="49" charset="0"/>
                <a:cs typeface="Consolas" panose="020B0609020204030204" pitchFamily="49" charset="0"/>
              </a:rPr>
              <a:t>ColorSensor</a:t>
            </a:r>
            <a:r>
              <a:rPr lang="en-US" altLang="ja-JP" sz="1600" dirty="0">
                <a:latin typeface="Consolas" panose="020B0609020204030204" pitchFamily="49" charset="0"/>
                <a:cs typeface="Consolas" panose="020B0609020204030204" pitchFamily="49" charset="0"/>
              </a:rPr>
              <a:t>(Port.S3)</a:t>
            </a:r>
          </a:p>
          <a:p>
            <a:pPr marL="0" indent="0">
              <a:lnSpc>
                <a:spcPts val="1400"/>
              </a:lnSpc>
              <a:buNone/>
            </a:pPr>
            <a:endParaRPr lang="en-US" altLang="ja-JP" sz="1600" dirty="0">
              <a:latin typeface="Consolas" panose="020B0609020204030204" pitchFamily="49" charset="0"/>
              <a:cs typeface="Consolas" panose="020B0609020204030204" pitchFamily="49" charset="0"/>
            </a:endParaRPr>
          </a:p>
          <a:p>
            <a:pPr marL="0" indent="0">
              <a:lnSpc>
                <a:spcPts val="1400"/>
              </a:lnSpc>
              <a:buNone/>
            </a:pPr>
            <a:r>
              <a:rPr lang="en-US" altLang="ja-JP" sz="1600" dirty="0">
                <a:latin typeface="Consolas" panose="020B0609020204030204" pitchFamily="49" charset="0"/>
                <a:cs typeface="Consolas" panose="020B0609020204030204" pitchFamily="49" charset="0"/>
              </a:rPr>
              <a:t>lines = 0</a:t>
            </a:r>
          </a:p>
          <a:p>
            <a:pPr marL="0" indent="0">
              <a:lnSpc>
                <a:spcPts val="1400"/>
              </a:lnSpc>
              <a:buNone/>
            </a:pPr>
            <a:r>
              <a:rPr lang="en-US" altLang="ja-JP" sz="1600" dirty="0" err="1">
                <a:latin typeface="Consolas" panose="020B0609020204030204" pitchFamily="49" charset="0"/>
                <a:cs typeface="Consolas" panose="020B0609020204030204" pitchFamily="49" charset="0"/>
              </a:rPr>
              <a:t>robot.drive</a:t>
            </a:r>
            <a:r>
              <a:rPr lang="en-US" altLang="ja-JP" sz="1600" dirty="0">
                <a:latin typeface="Consolas" panose="020B0609020204030204" pitchFamily="49" charset="0"/>
                <a:cs typeface="Consolas" panose="020B0609020204030204" pitchFamily="49" charset="0"/>
              </a:rPr>
              <a:t>(100, 0)</a:t>
            </a:r>
          </a:p>
          <a:p>
            <a:pPr marL="0" indent="0">
              <a:lnSpc>
                <a:spcPts val="1400"/>
              </a:lnSpc>
              <a:buNone/>
            </a:pPr>
            <a:endParaRPr lang="en-US" altLang="ja-JP" sz="1600" dirty="0">
              <a:latin typeface="Consolas" panose="020B0609020204030204" pitchFamily="49" charset="0"/>
              <a:cs typeface="Consolas" panose="020B0609020204030204" pitchFamily="49" charset="0"/>
            </a:endParaRPr>
          </a:p>
          <a:p>
            <a:pPr marL="0" indent="0">
              <a:lnSpc>
                <a:spcPts val="1400"/>
              </a:lnSpc>
              <a:buNone/>
            </a:pPr>
            <a:r>
              <a:rPr lang="en-US" altLang="ja-JP" sz="1600" dirty="0">
                <a:latin typeface="Consolas" panose="020B0609020204030204" pitchFamily="49" charset="0"/>
                <a:cs typeface="Consolas" panose="020B0609020204030204" pitchFamily="49" charset="0"/>
              </a:rPr>
              <a:t>t0 = </a:t>
            </a:r>
            <a:r>
              <a:rPr lang="en-US" altLang="ja-JP" sz="1600" dirty="0" err="1">
                <a:latin typeface="Consolas" panose="020B0609020204030204" pitchFamily="49" charset="0"/>
                <a:cs typeface="Consolas" panose="020B0609020204030204" pitchFamily="49" charset="0"/>
              </a:rPr>
              <a:t>time.time</a:t>
            </a:r>
            <a:r>
              <a:rPr lang="en-US" altLang="ja-JP" sz="1600" dirty="0">
                <a:latin typeface="Consolas" panose="020B0609020204030204" pitchFamily="49" charset="0"/>
                <a:cs typeface="Consolas" panose="020B0609020204030204" pitchFamily="49" charset="0"/>
              </a:rPr>
              <a:t>()</a:t>
            </a:r>
          </a:p>
          <a:p>
            <a:pPr marL="0" indent="0">
              <a:lnSpc>
                <a:spcPts val="1400"/>
              </a:lnSpc>
              <a:buNone/>
            </a:pPr>
            <a:endParaRPr lang="en-US" altLang="ja-JP" sz="1600" dirty="0">
              <a:latin typeface="Consolas" panose="020B0609020204030204" pitchFamily="49" charset="0"/>
              <a:cs typeface="Consolas" panose="020B0609020204030204" pitchFamily="49" charset="0"/>
            </a:endParaRPr>
          </a:p>
          <a:p>
            <a:pPr marL="0" indent="0">
              <a:lnSpc>
                <a:spcPts val="1400"/>
              </a:lnSpc>
              <a:buNone/>
            </a:pPr>
            <a:r>
              <a:rPr lang="en-US" altLang="ja-JP" sz="1600" dirty="0">
                <a:latin typeface="Consolas" panose="020B0609020204030204" pitchFamily="49" charset="0"/>
                <a:cs typeface="Consolas" panose="020B0609020204030204" pitchFamily="49" charset="0"/>
              </a:rPr>
              <a:t>while </a:t>
            </a:r>
            <a:r>
              <a:rPr lang="en-US" altLang="ja-JP" sz="1600" dirty="0" err="1">
                <a:latin typeface="Consolas" panose="020B0609020204030204" pitchFamily="49" charset="0"/>
                <a:cs typeface="Consolas" panose="020B0609020204030204" pitchFamily="49" charset="0"/>
              </a:rPr>
              <a:t>time.time</a:t>
            </a:r>
            <a:r>
              <a:rPr lang="en-US" altLang="ja-JP" sz="1600" dirty="0">
                <a:latin typeface="Consolas" panose="020B0609020204030204" pitchFamily="49" charset="0"/>
                <a:cs typeface="Consolas" panose="020B0609020204030204" pitchFamily="49" charset="0"/>
              </a:rPr>
              <a:t>()-t0 &lt; 30:</a:t>
            </a:r>
          </a:p>
          <a:p>
            <a:pPr marL="0" indent="0">
              <a:lnSpc>
                <a:spcPts val="1400"/>
              </a:lnSpc>
              <a:buNone/>
            </a:pPr>
            <a:r>
              <a:rPr lang="en-US" altLang="ja-JP" sz="1600" dirty="0">
                <a:latin typeface="Consolas" panose="020B0609020204030204" pitchFamily="49" charset="0"/>
                <a:cs typeface="Consolas" panose="020B0609020204030204" pitchFamily="49" charset="0"/>
              </a:rPr>
              <a:t>    output = str(lines) + 'lines'</a:t>
            </a:r>
          </a:p>
          <a:p>
            <a:pPr marL="0" indent="0">
              <a:lnSpc>
                <a:spcPts val="1400"/>
              </a:lnSpc>
              <a:buNone/>
            </a:pP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brick.display.clear</a:t>
            </a:r>
            <a:r>
              <a:rPr lang="en-US" altLang="ja-JP" sz="1600" dirty="0">
                <a:latin typeface="Consolas" panose="020B0609020204030204" pitchFamily="49" charset="0"/>
                <a:cs typeface="Consolas" panose="020B0609020204030204" pitchFamily="49" charset="0"/>
              </a:rPr>
              <a:t>()</a:t>
            </a:r>
          </a:p>
          <a:p>
            <a:pPr marL="0" indent="0">
              <a:lnSpc>
                <a:spcPts val="1400"/>
              </a:lnSpc>
              <a:buNone/>
            </a:pP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brick.display.text</a:t>
            </a:r>
            <a:r>
              <a:rPr lang="en-US" altLang="ja-JP" sz="1600" dirty="0">
                <a:latin typeface="Consolas" panose="020B0609020204030204" pitchFamily="49" charset="0"/>
                <a:cs typeface="Consolas" panose="020B0609020204030204" pitchFamily="49" charset="0"/>
              </a:rPr>
              <a:t>(output, (0, 40))</a:t>
            </a:r>
          </a:p>
          <a:p>
            <a:pPr marL="0" indent="0">
              <a:lnSpc>
                <a:spcPts val="1400"/>
              </a:lnSpc>
              <a:buNone/>
            </a:pPr>
            <a:r>
              <a:rPr lang="en-US" altLang="ja-JP" sz="1600" dirty="0">
                <a:latin typeface="Consolas" panose="020B0609020204030204" pitchFamily="49" charset="0"/>
                <a:cs typeface="Consolas" panose="020B0609020204030204" pitchFamily="49" charset="0"/>
              </a:rPr>
              <a:t>    while True:</a:t>
            </a:r>
          </a:p>
          <a:p>
            <a:pPr marL="0" indent="0">
              <a:lnSpc>
                <a:spcPts val="1400"/>
              </a:lnSpc>
              <a:buNone/>
            </a:pPr>
            <a:r>
              <a:rPr lang="en-US" altLang="ja-JP" sz="1600" dirty="0">
                <a:latin typeface="Consolas" panose="020B0609020204030204" pitchFamily="49" charset="0"/>
                <a:cs typeface="Consolas" panose="020B0609020204030204" pitchFamily="49" charset="0"/>
              </a:rPr>
              <a:t>        if </a:t>
            </a:r>
            <a:r>
              <a:rPr lang="en-US" altLang="ja-JP" sz="1600" dirty="0" err="1">
                <a:latin typeface="Consolas" panose="020B0609020204030204" pitchFamily="49" charset="0"/>
                <a:cs typeface="Consolas" panose="020B0609020204030204" pitchFamily="49" charset="0"/>
              </a:rPr>
              <a:t>color_sensor.color</a:t>
            </a:r>
            <a:r>
              <a:rPr lang="en-US" altLang="ja-JP" sz="1600" dirty="0">
                <a:latin typeface="Consolas" panose="020B0609020204030204" pitchFamily="49" charset="0"/>
                <a:cs typeface="Consolas" panose="020B0609020204030204" pitchFamily="49" charset="0"/>
              </a:rPr>
              <a:t>() == </a:t>
            </a:r>
            <a:r>
              <a:rPr lang="en-US" altLang="ja-JP" sz="1600" dirty="0" err="1">
                <a:latin typeface="Consolas" panose="020B0609020204030204" pitchFamily="49" charset="0"/>
                <a:cs typeface="Consolas" panose="020B0609020204030204" pitchFamily="49" charset="0"/>
              </a:rPr>
              <a:t>Color.BLACK</a:t>
            </a:r>
            <a:r>
              <a:rPr lang="en-US" altLang="ja-JP" sz="1600" dirty="0">
                <a:latin typeface="Consolas" panose="020B0609020204030204" pitchFamily="49" charset="0"/>
                <a:cs typeface="Consolas" panose="020B0609020204030204" pitchFamily="49" charset="0"/>
              </a:rPr>
              <a:t>:</a:t>
            </a:r>
          </a:p>
          <a:p>
            <a:pPr marL="0" indent="0">
              <a:lnSpc>
                <a:spcPts val="1400"/>
              </a:lnSpc>
              <a:buNone/>
            </a:pPr>
            <a:r>
              <a:rPr lang="en-US" altLang="ja-JP" sz="1600" dirty="0">
                <a:latin typeface="Consolas" panose="020B0609020204030204" pitchFamily="49" charset="0"/>
                <a:cs typeface="Consolas" panose="020B0609020204030204" pitchFamily="49" charset="0"/>
              </a:rPr>
              <a:t>            break</a:t>
            </a:r>
          </a:p>
          <a:p>
            <a:pPr marL="0" indent="0">
              <a:lnSpc>
                <a:spcPts val="1400"/>
              </a:lnSpc>
              <a:buNone/>
            </a:pPr>
            <a:r>
              <a:rPr lang="en-US" altLang="ja-JP" sz="1600" dirty="0">
                <a:latin typeface="Consolas" panose="020B0609020204030204" pitchFamily="49" charset="0"/>
                <a:cs typeface="Consolas" panose="020B0609020204030204" pitchFamily="49" charset="0"/>
              </a:rPr>
              <a:t>    while True:</a:t>
            </a:r>
          </a:p>
          <a:p>
            <a:pPr marL="0" indent="0">
              <a:lnSpc>
                <a:spcPts val="1400"/>
              </a:lnSpc>
              <a:buNone/>
            </a:pPr>
            <a:r>
              <a:rPr lang="en-US" altLang="ja-JP" sz="1600" dirty="0">
                <a:latin typeface="Consolas" panose="020B0609020204030204" pitchFamily="49" charset="0"/>
                <a:cs typeface="Consolas" panose="020B0609020204030204" pitchFamily="49" charset="0"/>
              </a:rPr>
              <a:t>        if </a:t>
            </a:r>
            <a:r>
              <a:rPr lang="en-US" altLang="ja-JP" sz="1600" dirty="0" err="1">
                <a:latin typeface="Consolas" panose="020B0609020204030204" pitchFamily="49" charset="0"/>
                <a:cs typeface="Consolas" panose="020B0609020204030204" pitchFamily="49" charset="0"/>
              </a:rPr>
              <a:t>color_sensor.color</a:t>
            </a:r>
            <a:r>
              <a:rPr lang="en-US" altLang="ja-JP" sz="1600" dirty="0">
                <a:latin typeface="Consolas" panose="020B0609020204030204" pitchFamily="49" charset="0"/>
                <a:cs typeface="Consolas" panose="020B0609020204030204" pitchFamily="49" charset="0"/>
              </a:rPr>
              <a:t>() == </a:t>
            </a:r>
            <a:r>
              <a:rPr lang="en-US" altLang="ja-JP" sz="1600" dirty="0" err="1">
                <a:latin typeface="Consolas" panose="020B0609020204030204" pitchFamily="49" charset="0"/>
                <a:cs typeface="Consolas" panose="020B0609020204030204" pitchFamily="49" charset="0"/>
              </a:rPr>
              <a:t>Color.WHITE</a:t>
            </a:r>
            <a:r>
              <a:rPr lang="en-US" altLang="ja-JP" sz="1600" dirty="0">
                <a:latin typeface="Consolas" panose="020B0609020204030204" pitchFamily="49" charset="0"/>
                <a:cs typeface="Consolas" panose="020B0609020204030204" pitchFamily="49" charset="0"/>
              </a:rPr>
              <a:t>:</a:t>
            </a:r>
          </a:p>
          <a:p>
            <a:pPr marL="0" indent="0">
              <a:lnSpc>
                <a:spcPts val="1400"/>
              </a:lnSpc>
              <a:buNone/>
            </a:pPr>
            <a:r>
              <a:rPr lang="en-US" altLang="ja-JP" sz="1600" dirty="0">
                <a:latin typeface="Consolas" panose="020B0609020204030204" pitchFamily="49" charset="0"/>
                <a:cs typeface="Consolas" panose="020B0609020204030204" pitchFamily="49" charset="0"/>
              </a:rPr>
              <a:t>            break</a:t>
            </a:r>
          </a:p>
          <a:p>
            <a:pPr marL="0" indent="0">
              <a:lnSpc>
                <a:spcPts val="1400"/>
              </a:lnSpc>
              <a:buNone/>
            </a:pPr>
            <a:endParaRPr lang="en-US" altLang="ja-JP" sz="1600" dirty="0">
              <a:latin typeface="Consolas" panose="020B0609020204030204" pitchFamily="49" charset="0"/>
              <a:cs typeface="Consolas" panose="020B0609020204030204" pitchFamily="49" charset="0"/>
            </a:endParaRPr>
          </a:p>
          <a:p>
            <a:pPr marL="0" indent="0">
              <a:lnSpc>
                <a:spcPts val="1400"/>
              </a:lnSpc>
              <a:buNone/>
            </a:pPr>
            <a:r>
              <a:rPr lang="en-US" altLang="ja-JP" sz="1600" dirty="0">
                <a:latin typeface="Consolas" panose="020B0609020204030204" pitchFamily="49" charset="0"/>
                <a:cs typeface="Consolas" panose="020B0609020204030204" pitchFamily="49" charset="0"/>
              </a:rPr>
              <a:t>    lines = lines + 1</a:t>
            </a:r>
          </a:p>
          <a:p>
            <a:pPr marL="0" indent="0">
              <a:lnSpc>
                <a:spcPts val="1400"/>
              </a:lnSpc>
              <a:buNone/>
            </a:pPr>
            <a:endParaRPr lang="en-US" altLang="ja-JP" sz="1600" dirty="0">
              <a:latin typeface="Consolas" panose="020B0609020204030204" pitchFamily="49" charset="0"/>
              <a:cs typeface="Consolas" panose="020B0609020204030204" pitchFamily="49" charset="0"/>
            </a:endParaRPr>
          </a:p>
          <a:p>
            <a:pPr marL="0" indent="0">
              <a:lnSpc>
                <a:spcPts val="1400"/>
              </a:lnSpc>
              <a:buNone/>
            </a:pPr>
            <a:r>
              <a:rPr lang="en-US" altLang="ja-JP" sz="1600" dirty="0" err="1">
                <a:latin typeface="Consolas" panose="020B0609020204030204" pitchFamily="49" charset="0"/>
                <a:cs typeface="Consolas" panose="020B0609020204030204" pitchFamily="49" charset="0"/>
              </a:rPr>
              <a:t>robot.stop</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Stop.BRAKE</a:t>
            </a:r>
            <a:r>
              <a:rPr lang="en-US" altLang="ja-JP" sz="1600" dirty="0">
                <a:latin typeface="Consolas" panose="020B0609020204030204" pitchFamily="49" charset="0"/>
                <a:cs typeface="Consolas" panose="020B0609020204030204" pitchFamily="49" charset="0"/>
              </a:rPr>
              <a:t>)</a:t>
            </a:r>
          </a:p>
          <a:p>
            <a:pPr marL="0" indent="0">
              <a:lnSpc>
                <a:spcPts val="1400"/>
              </a:lnSpc>
              <a:buNone/>
            </a:pPr>
            <a:endParaRPr lang="en-US" altLang="ja-JP" sz="1600" dirty="0">
              <a:latin typeface="Consolas" panose="020B0609020204030204" pitchFamily="49" charset="0"/>
              <a:cs typeface="Consolas" panose="020B0609020204030204" pitchFamily="49" charset="0"/>
            </a:endParaRPr>
          </a:p>
        </p:txBody>
      </p:sp>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6</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normAutofit/>
          </a:bodyPr>
          <a:lstStyle/>
          <a:p>
            <a:r>
              <a:rPr lang="en-US" altLang="ja-JP" dirty="0" err="1"/>
              <a:t>microPython</a:t>
            </a:r>
            <a:endParaRPr lang="ja-JP" altLang="en-US"/>
          </a:p>
        </p:txBody>
      </p:sp>
      <p:sp>
        <p:nvSpPr>
          <p:cNvPr id="2" name="テキスト ボックス 1">
            <a:extLst>
              <a:ext uri="{FF2B5EF4-FFF2-40B4-BE49-F238E27FC236}">
                <a16:creationId xmlns:a16="http://schemas.microsoft.com/office/drawing/2014/main" id="{45F52567-ABE9-284F-B0A2-56343699C516}"/>
              </a:ext>
            </a:extLst>
          </p:cNvPr>
          <p:cNvSpPr txBox="1"/>
          <p:nvPr/>
        </p:nvSpPr>
        <p:spPr>
          <a:xfrm>
            <a:off x="180980" y="975249"/>
            <a:ext cx="514885" cy="461665"/>
          </a:xfrm>
          <a:prstGeom prst="rect">
            <a:avLst/>
          </a:prstGeom>
          <a:noFill/>
        </p:spPr>
        <p:txBody>
          <a:bodyPr wrap="none" rtlCol="0">
            <a:spAutoFit/>
          </a:bodyPr>
          <a:lstStyle/>
          <a:p>
            <a:r>
              <a:rPr kumimoji="1" lang="en-US" altLang="ja-JP" sz="2400" dirty="0"/>
              <a:t>V1</a:t>
            </a:r>
            <a:endParaRPr kumimoji="1" lang="ja-JP" altLang="en-US" sz="2400"/>
          </a:p>
        </p:txBody>
      </p:sp>
      <p:sp>
        <p:nvSpPr>
          <p:cNvPr id="7" name="コンテンツ プレースホルダー 5">
            <a:extLst>
              <a:ext uri="{FF2B5EF4-FFF2-40B4-BE49-F238E27FC236}">
                <a16:creationId xmlns:a16="http://schemas.microsoft.com/office/drawing/2014/main" id="{D60A796C-C487-A146-9731-CE281B939696}"/>
              </a:ext>
            </a:extLst>
          </p:cNvPr>
          <p:cNvSpPr txBox="1">
            <a:spLocks/>
          </p:cNvSpPr>
          <p:nvPr/>
        </p:nvSpPr>
        <p:spPr>
          <a:xfrm>
            <a:off x="6194963" y="1436914"/>
            <a:ext cx="5816059" cy="5334050"/>
          </a:xfrm>
          <a:prstGeom prst="rect">
            <a:avLst/>
          </a:prstGeom>
          <a:ln>
            <a:solidFill>
              <a:schemeClr val="bg1">
                <a:lumMod val="75000"/>
              </a:schemeClr>
            </a:solidFill>
          </a:ln>
        </p:spPr>
        <p:txBody>
          <a:bodyPr vert="horz" lIns="91440" tIns="45720" rIns="91440" bIns="45720" rtlCol="0">
            <a:noAutofit/>
          </a:bodyPr>
          <a:lst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0" indent="0">
              <a:lnSpc>
                <a:spcPts val="1400"/>
              </a:lnSpc>
              <a:buNone/>
            </a:pP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usr</a:t>
            </a:r>
            <a:r>
              <a:rPr lang="en-US" altLang="ja-JP" sz="1600" dirty="0">
                <a:latin typeface="Consolas" panose="020B0609020204030204" pitchFamily="49" charset="0"/>
                <a:cs typeface="Consolas" panose="020B0609020204030204" pitchFamily="49" charset="0"/>
              </a:rPr>
              <a:t>/bin/env </a:t>
            </a:r>
            <a:r>
              <a:rPr lang="en-US" altLang="ja-JP" sz="1600" dirty="0" err="1">
                <a:latin typeface="Consolas" panose="020B0609020204030204" pitchFamily="49" charset="0"/>
                <a:cs typeface="Consolas" panose="020B0609020204030204" pitchFamily="49" charset="0"/>
              </a:rPr>
              <a:t>pybricks-micropython</a:t>
            </a:r>
            <a:endParaRPr lang="en-US" altLang="ja-JP" sz="1600" dirty="0">
              <a:latin typeface="Consolas" panose="020B0609020204030204" pitchFamily="49" charset="0"/>
              <a:cs typeface="Consolas" panose="020B0609020204030204" pitchFamily="49" charset="0"/>
            </a:endParaRPr>
          </a:p>
          <a:p>
            <a:pPr marL="0" indent="0">
              <a:lnSpc>
                <a:spcPts val="1400"/>
              </a:lnSpc>
              <a:buNone/>
            </a:pPr>
            <a:r>
              <a:rPr lang="en-US" altLang="ja-JP" sz="1600" dirty="0">
                <a:latin typeface="Consolas" panose="020B0609020204030204" pitchFamily="49" charset="0"/>
                <a:cs typeface="Consolas" panose="020B0609020204030204" pitchFamily="49" charset="0"/>
              </a:rPr>
              <a:t>from common import *</a:t>
            </a:r>
          </a:p>
          <a:p>
            <a:pPr marL="0" indent="0">
              <a:lnSpc>
                <a:spcPts val="1400"/>
              </a:lnSpc>
              <a:buNone/>
            </a:pPr>
            <a:r>
              <a:rPr lang="en-US" altLang="ja-JP" sz="1600" dirty="0">
                <a:latin typeface="Consolas" panose="020B0609020204030204" pitchFamily="49" charset="0"/>
                <a:cs typeface="Consolas" panose="020B0609020204030204" pitchFamily="49" charset="0"/>
              </a:rPr>
              <a:t>import time</a:t>
            </a:r>
          </a:p>
          <a:p>
            <a:pPr marL="0" indent="0">
              <a:lnSpc>
                <a:spcPts val="1400"/>
              </a:lnSpc>
              <a:buNone/>
            </a:pPr>
            <a:endParaRPr lang="en-US" altLang="ja-JP" sz="1600" dirty="0">
              <a:latin typeface="Consolas" panose="020B0609020204030204" pitchFamily="49" charset="0"/>
              <a:cs typeface="Consolas" panose="020B0609020204030204" pitchFamily="49" charset="0"/>
            </a:endParaRPr>
          </a:p>
          <a:p>
            <a:pPr marL="0" indent="0">
              <a:lnSpc>
                <a:spcPts val="1400"/>
              </a:lnSpc>
              <a:buNone/>
            </a:pPr>
            <a:r>
              <a:rPr lang="en-US" altLang="ja-JP" sz="1600" dirty="0">
                <a:solidFill>
                  <a:srgbClr val="0432FF"/>
                </a:solidFill>
                <a:latin typeface="Consolas" panose="020B0609020204030204" pitchFamily="49" charset="0"/>
                <a:cs typeface="Consolas" panose="020B0609020204030204" pitchFamily="49" charset="0"/>
              </a:rPr>
              <a:t>ev3 = EV3Brick()</a:t>
            </a:r>
          </a:p>
          <a:p>
            <a:pPr marL="0" indent="0">
              <a:lnSpc>
                <a:spcPts val="1400"/>
              </a:lnSpc>
              <a:buNone/>
            </a:pPr>
            <a:r>
              <a:rPr lang="en-US" altLang="ja-JP" sz="1600" dirty="0" err="1">
                <a:latin typeface="Consolas" panose="020B0609020204030204" pitchFamily="49" charset="0"/>
                <a:cs typeface="Consolas" panose="020B0609020204030204" pitchFamily="49" charset="0"/>
              </a:rPr>
              <a:t>left_motor</a:t>
            </a:r>
            <a:r>
              <a:rPr lang="en-US" altLang="ja-JP" sz="1600" dirty="0">
                <a:latin typeface="Consolas" panose="020B0609020204030204" pitchFamily="49" charset="0"/>
                <a:cs typeface="Consolas" panose="020B0609020204030204" pitchFamily="49" charset="0"/>
              </a:rPr>
              <a:t> = Motor(</a:t>
            </a:r>
            <a:r>
              <a:rPr lang="en-US" altLang="ja-JP" sz="1600" dirty="0" err="1">
                <a:latin typeface="Consolas" panose="020B0609020204030204" pitchFamily="49" charset="0"/>
                <a:cs typeface="Consolas" panose="020B0609020204030204" pitchFamily="49" charset="0"/>
              </a:rPr>
              <a:t>Port.B</a:t>
            </a:r>
            <a:r>
              <a:rPr lang="en-US" altLang="ja-JP" sz="1600" dirty="0">
                <a:latin typeface="Consolas" panose="020B0609020204030204" pitchFamily="49" charset="0"/>
                <a:cs typeface="Consolas" panose="020B0609020204030204" pitchFamily="49" charset="0"/>
              </a:rPr>
              <a:t>)</a:t>
            </a:r>
          </a:p>
          <a:p>
            <a:pPr marL="0" indent="0">
              <a:lnSpc>
                <a:spcPts val="1400"/>
              </a:lnSpc>
              <a:buNone/>
            </a:pPr>
            <a:r>
              <a:rPr lang="en-US" altLang="ja-JP" sz="1600" dirty="0" err="1">
                <a:latin typeface="Consolas" panose="020B0609020204030204" pitchFamily="49" charset="0"/>
                <a:cs typeface="Consolas" panose="020B0609020204030204" pitchFamily="49" charset="0"/>
              </a:rPr>
              <a:t>right_motor</a:t>
            </a:r>
            <a:r>
              <a:rPr lang="en-US" altLang="ja-JP" sz="1600" dirty="0">
                <a:latin typeface="Consolas" panose="020B0609020204030204" pitchFamily="49" charset="0"/>
                <a:cs typeface="Consolas" panose="020B0609020204030204" pitchFamily="49" charset="0"/>
              </a:rPr>
              <a:t> = Motor(</a:t>
            </a:r>
            <a:r>
              <a:rPr lang="en-US" altLang="ja-JP" sz="1600" dirty="0" err="1">
                <a:latin typeface="Consolas" panose="020B0609020204030204" pitchFamily="49" charset="0"/>
                <a:cs typeface="Consolas" panose="020B0609020204030204" pitchFamily="49" charset="0"/>
              </a:rPr>
              <a:t>Port.C</a:t>
            </a:r>
            <a:r>
              <a:rPr lang="en-US" altLang="ja-JP" sz="1600" dirty="0">
                <a:latin typeface="Consolas" panose="020B0609020204030204" pitchFamily="49" charset="0"/>
                <a:cs typeface="Consolas" panose="020B0609020204030204" pitchFamily="49" charset="0"/>
              </a:rPr>
              <a:t>)</a:t>
            </a:r>
          </a:p>
          <a:p>
            <a:pPr marL="0" indent="0">
              <a:lnSpc>
                <a:spcPts val="1400"/>
              </a:lnSpc>
              <a:buNone/>
            </a:pPr>
            <a:r>
              <a:rPr lang="en-US" altLang="ja-JP" sz="1600" dirty="0" err="1">
                <a:latin typeface="Consolas" panose="020B0609020204030204" pitchFamily="49" charset="0"/>
                <a:cs typeface="Consolas" panose="020B0609020204030204" pitchFamily="49" charset="0"/>
              </a:rPr>
              <a:t>wheel_diameter</a:t>
            </a:r>
            <a:r>
              <a:rPr lang="en-US" altLang="ja-JP" sz="1600" dirty="0">
                <a:latin typeface="Consolas" panose="020B0609020204030204" pitchFamily="49" charset="0"/>
                <a:cs typeface="Consolas" panose="020B0609020204030204" pitchFamily="49" charset="0"/>
              </a:rPr>
              <a:t> = 56</a:t>
            </a:r>
          </a:p>
          <a:p>
            <a:pPr marL="0" indent="0">
              <a:lnSpc>
                <a:spcPts val="1400"/>
              </a:lnSpc>
              <a:buNone/>
            </a:pPr>
            <a:r>
              <a:rPr lang="en-US" altLang="ja-JP" sz="1600" dirty="0" err="1">
                <a:latin typeface="Consolas" panose="020B0609020204030204" pitchFamily="49" charset="0"/>
                <a:cs typeface="Consolas" panose="020B0609020204030204" pitchFamily="49" charset="0"/>
              </a:rPr>
              <a:t>axle_track</a:t>
            </a:r>
            <a:r>
              <a:rPr lang="en-US" altLang="ja-JP" sz="1600" dirty="0">
                <a:latin typeface="Consolas" panose="020B0609020204030204" pitchFamily="49" charset="0"/>
                <a:cs typeface="Consolas" panose="020B0609020204030204" pitchFamily="49" charset="0"/>
              </a:rPr>
              <a:t> =123</a:t>
            </a:r>
          </a:p>
          <a:p>
            <a:pPr marL="0" indent="0">
              <a:lnSpc>
                <a:spcPts val="1400"/>
              </a:lnSpc>
              <a:buNone/>
            </a:pPr>
            <a:r>
              <a:rPr lang="en-US" altLang="ja-JP" sz="1600" dirty="0">
                <a:latin typeface="Consolas" panose="020B0609020204030204" pitchFamily="49" charset="0"/>
                <a:cs typeface="Consolas" panose="020B0609020204030204" pitchFamily="49" charset="0"/>
              </a:rPr>
              <a:t>robot = </a:t>
            </a:r>
            <a:r>
              <a:rPr lang="en-US" altLang="ja-JP" sz="1600" dirty="0" err="1">
                <a:latin typeface="Consolas" panose="020B0609020204030204" pitchFamily="49" charset="0"/>
                <a:cs typeface="Consolas" panose="020B0609020204030204" pitchFamily="49" charset="0"/>
              </a:rPr>
              <a:t>DriveBase</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left_motor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right_motor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wheel_diameter</a:t>
            </a:r>
            <a:r>
              <a:rPr lang="en-US" altLang="ja-JP" sz="1600" dirty="0">
                <a:latin typeface="Consolas" panose="020B0609020204030204" pitchFamily="49" charset="0"/>
                <a:cs typeface="Consolas" panose="020B0609020204030204" pitchFamily="49" charset="0"/>
              </a:rPr>
              <a:t>, </a:t>
            </a:r>
            <a:r>
              <a:rPr lang="en-US" altLang="ja-JP" sz="1600" dirty="0" err="1">
                <a:latin typeface="Consolas" panose="020B0609020204030204" pitchFamily="49" charset="0"/>
                <a:cs typeface="Consolas" panose="020B0609020204030204" pitchFamily="49" charset="0"/>
              </a:rPr>
              <a:t>axle_track</a:t>
            </a:r>
            <a:r>
              <a:rPr lang="en-US" altLang="ja-JP" sz="1600" dirty="0">
                <a:latin typeface="Consolas" panose="020B0609020204030204" pitchFamily="49" charset="0"/>
                <a:cs typeface="Consolas" panose="020B0609020204030204" pitchFamily="49" charset="0"/>
              </a:rPr>
              <a:t>)</a:t>
            </a:r>
          </a:p>
          <a:p>
            <a:pPr marL="0" indent="0">
              <a:lnSpc>
                <a:spcPts val="1400"/>
              </a:lnSpc>
              <a:buNone/>
            </a:pPr>
            <a:endParaRPr lang="en-US" altLang="ja-JP" sz="1600" dirty="0">
              <a:latin typeface="Consolas" panose="020B0609020204030204" pitchFamily="49" charset="0"/>
              <a:cs typeface="Consolas" panose="020B0609020204030204" pitchFamily="49" charset="0"/>
            </a:endParaRPr>
          </a:p>
          <a:p>
            <a:pPr marL="0" indent="0">
              <a:lnSpc>
                <a:spcPts val="1400"/>
              </a:lnSpc>
              <a:buNone/>
            </a:pPr>
            <a:r>
              <a:rPr lang="en-US" altLang="ja-JP" sz="1600" dirty="0" err="1">
                <a:latin typeface="Consolas" panose="020B0609020204030204" pitchFamily="49" charset="0"/>
                <a:cs typeface="Consolas" panose="020B0609020204030204" pitchFamily="49" charset="0"/>
              </a:rPr>
              <a:t>color_sensor</a:t>
            </a:r>
            <a:r>
              <a:rPr lang="en-US" altLang="ja-JP" sz="1600" dirty="0">
                <a:latin typeface="Consolas" panose="020B0609020204030204" pitchFamily="49" charset="0"/>
                <a:cs typeface="Consolas" panose="020B0609020204030204" pitchFamily="49" charset="0"/>
              </a:rPr>
              <a:t> = </a:t>
            </a:r>
            <a:r>
              <a:rPr lang="en-US" altLang="ja-JP" sz="1600" dirty="0" err="1">
                <a:latin typeface="Consolas" panose="020B0609020204030204" pitchFamily="49" charset="0"/>
                <a:cs typeface="Consolas" panose="020B0609020204030204" pitchFamily="49" charset="0"/>
              </a:rPr>
              <a:t>ColorSensor</a:t>
            </a:r>
            <a:r>
              <a:rPr lang="en-US" altLang="ja-JP" sz="1600" dirty="0">
                <a:latin typeface="Consolas" panose="020B0609020204030204" pitchFamily="49" charset="0"/>
                <a:cs typeface="Consolas" panose="020B0609020204030204" pitchFamily="49" charset="0"/>
              </a:rPr>
              <a:t>(Port.S3)</a:t>
            </a:r>
          </a:p>
          <a:p>
            <a:pPr marL="0" indent="0">
              <a:lnSpc>
                <a:spcPts val="1400"/>
              </a:lnSpc>
              <a:buNone/>
            </a:pPr>
            <a:endParaRPr lang="en-US" altLang="ja-JP" sz="1600" dirty="0">
              <a:latin typeface="Consolas" panose="020B0609020204030204" pitchFamily="49" charset="0"/>
              <a:cs typeface="Consolas" panose="020B0609020204030204" pitchFamily="49" charset="0"/>
            </a:endParaRPr>
          </a:p>
          <a:p>
            <a:pPr marL="0" indent="0">
              <a:lnSpc>
                <a:spcPts val="1400"/>
              </a:lnSpc>
              <a:buNone/>
            </a:pPr>
            <a:r>
              <a:rPr lang="en-US" altLang="ja-JP" sz="1600" dirty="0">
                <a:latin typeface="Consolas" panose="020B0609020204030204" pitchFamily="49" charset="0"/>
                <a:cs typeface="Consolas" panose="020B0609020204030204" pitchFamily="49" charset="0"/>
              </a:rPr>
              <a:t>lines = 0</a:t>
            </a:r>
          </a:p>
          <a:p>
            <a:pPr marL="0" indent="0">
              <a:lnSpc>
                <a:spcPts val="1400"/>
              </a:lnSpc>
              <a:buNone/>
            </a:pPr>
            <a:r>
              <a:rPr lang="en-US" altLang="ja-JP" sz="1600" dirty="0" err="1">
                <a:latin typeface="Consolas" panose="020B0609020204030204" pitchFamily="49" charset="0"/>
                <a:cs typeface="Consolas" panose="020B0609020204030204" pitchFamily="49" charset="0"/>
              </a:rPr>
              <a:t>robot.drive</a:t>
            </a:r>
            <a:r>
              <a:rPr lang="en-US" altLang="ja-JP" sz="1600" dirty="0">
                <a:latin typeface="Consolas" panose="020B0609020204030204" pitchFamily="49" charset="0"/>
                <a:cs typeface="Consolas" panose="020B0609020204030204" pitchFamily="49" charset="0"/>
              </a:rPr>
              <a:t>(100, 0)</a:t>
            </a:r>
          </a:p>
          <a:p>
            <a:pPr marL="0" indent="0">
              <a:lnSpc>
                <a:spcPts val="1400"/>
              </a:lnSpc>
              <a:buNone/>
            </a:pPr>
            <a:endParaRPr lang="en-US" altLang="ja-JP" sz="1600" dirty="0">
              <a:latin typeface="Consolas" panose="020B0609020204030204" pitchFamily="49" charset="0"/>
              <a:cs typeface="Consolas" panose="020B0609020204030204" pitchFamily="49" charset="0"/>
            </a:endParaRPr>
          </a:p>
          <a:p>
            <a:pPr marL="0" indent="0">
              <a:lnSpc>
                <a:spcPts val="1400"/>
              </a:lnSpc>
              <a:buNone/>
            </a:pPr>
            <a:r>
              <a:rPr lang="en-US" altLang="ja-JP" sz="1600" dirty="0">
                <a:latin typeface="Consolas" panose="020B0609020204030204" pitchFamily="49" charset="0"/>
                <a:cs typeface="Consolas" panose="020B0609020204030204" pitchFamily="49" charset="0"/>
              </a:rPr>
              <a:t>t0 = </a:t>
            </a:r>
            <a:r>
              <a:rPr lang="en-US" altLang="ja-JP" sz="1600" dirty="0" err="1">
                <a:latin typeface="Consolas" panose="020B0609020204030204" pitchFamily="49" charset="0"/>
                <a:cs typeface="Consolas" panose="020B0609020204030204" pitchFamily="49" charset="0"/>
              </a:rPr>
              <a:t>time.time</a:t>
            </a:r>
            <a:r>
              <a:rPr lang="en-US" altLang="ja-JP" sz="1600" dirty="0">
                <a:latin typeface="Consolas" panose="020B0609020204030204" pitchFamily="49" charset="0"/>
                <a:cs typeface="Consolas" panose="020B0609020204030204" pitchFamily="49" charset="0"/>
              </a:rPr>
              <a:t>()</a:t>
            </a:r>
          </a:p>
          <a:p>
            <a:pPr marL="0" indent="0">
              <a:lnSpc>
                <a:spcPts val="1400"/>
              </a:lnSpc>
              <a:buNone/>
            </a:pPr>
            <a:endParaRPr lang="en-US" altLang="ja-JP" sz="1600" dirty="0">
              <a:latin typeface="Consolas" panose="020B0609020204030204" pitchFamily="49" charset="0"/>
              <a:cs typeface="Consolas" panose="020B0609020204030204" pitchFamily="49" charset="0"/>
            </a:endParaRPr>
          </a:p>
          <a:p>
            <a:pPr marL="0" indent="0">
              <a:lnSpc>
                <a:spcPts val="1400"/>
              </a:lnSpc>
              <a:buNone/>
            </a:pPr>
            <a:r>
              <a:rPr lang="en-US" altLang="ja-JP" sz="1600" dirty="0">
                <a:latin typeface="Consolas" panose="020B0609020204030204" pitchFamily="49" charset="0"/>
                <a:cs typeface="Consolas" panose="020B0609020204030204" pitchFamily="49" charset="0"/>
              </a:rPr>
              <a:t>while </a:t>
            </a:r>
            <a:r>
              <a:rPr lang="en-US" altLang="ja-JP" sz="1600" dirty="0" err="1">
                <a:latin typeface="Consolas" panose="020B0609020204030204" pitchFamily="49" charset="0"/>
                <a:cs typeface="Consolas" panose="020B0609020204030204" pitchFamily="49" charset="0"/>
              </a:rPr>
              <a:t>time.time</a:t>
            </a:r>
            <a:r>
              <a:rPr lang="en-US" altLang="ja-JP" sz="1600" dirty="0">
                <a:latin typeface="Consolas" panose="020B0609020204030204" pitchFamily="49" charset="0"/>
                <a:cs typeface="Consolas" panose="020B0609020204030204" pitchFamily="49" charset="0"/>
              </a:rPr>
              <a:t>()-t0 &lt; 30:</a:t>
            </a:r>
          </a:p>
          <a:p>
            <a:pPr marL="0" indent="0">
              <a:lnSpc>
                <a:spcPts val="1400"/>
              </a:lnSpc>
              <a:buNone/>
            </a:pPr>
            <a:r>
              <a:rPr lang="en-US" altLang="ja-JP" sz="1600" dirty="0">
                <a:latin typeface="Consolas" panose="020B0609020204030204" pitchFamily="49" charset="0"/>
                <a:cs typeface="Consolas" panose="020B0609020204030204" pitchFamily="49" charset="0"/>
              </a:rPr>
              <a:t>    output = str(lines) + 'lines'</a:t>
            </a:r>
          </a:p>
          <a:p>
            <a:pPr marL="0" indent="0">
              <a:lnSpc>
                <a:spcPts val="1400"/>
              </a:lnSpc>
              <a:buNone/>
            </a:pPr>
            <a:r>
              <a:rPr lang="en-US" altLang="ja-JP" sz="1600" dirty="0">
                <a:latin typeface="Consolas" panose="020B0609020204030204" pitchFamily="49" charset="0"/>
                <a:cs typeface="Consolas" panose="020B0609020204030204" pitchFamily="49" charset="0"/>
              </a:rPr>
              <a:t>    </a:t>
            </a:r>
            <a:r>
              <a:rPr lang="en-US" altLang="ja-JP" sz="1600" dirty="0">
                <a:solidFill>
                  <a:srgbClr val="0432FF"/>
                </a:solidFill>
                <a:latin typeface="Consolas" panose="020B0609020204030204" pitchFamily="49" charset="0"/>
                <a:cs typeface="Consolas" panose="020B0609020204030204" pitchFamily="49" charset="0"/>
              </a:rPr>
              <a:t>ev3.screen.clear()</a:t>
            </a:r>
          </a:p>
          <a:p>
            <a:pPr marL="0" indent="0">
              <a:lnSpc>
                <a:spcPts val="1400"/>
              </a:lnSpc>
              <a:buNone/>
            </a:pPr>
            <a:r>
              <a:rPr lang="en-US" altLang="ja-JP" sz="1600" dirty="0">
                <a:solidFill>
                  <a:srgbClr val="0432FF"/>
                </a:solidFill>
                <a:latin typeface="Consolas" panose="020B0609020204030204" pitchFamily="49" charset="0"/>
                <a:cs typeface="Consolas" panose="020B0609020204030204" pitchFamily="49" charset="0"/>
              </a:rPr>
              <a:t>    ev3.screen.draw_text(0, 40, output)</a:t>
            </a:r>
          </a:p>
          <a:p>
            <a:pPr marL="0" indent="0">
              <a:lnSpc>
                <a:spcPts val="1400"/>
              </a:lnSpc>
              <a:buNone/>
            </a:pPr>
            <a:r>
              <a:rPr lang="en-US" altLang="ja-JP" sz="1600" dirty="0">
                <a:latin typeface="Consolas" panose="020B0609020204030204" pitchFamily="49" charset="0"/>
                <a:cs typeface="Consolas" panose="020B0609020204030204" pitchFamily="49" charset="0"/>
              </a:rPr>
              <a:t>    while True:</a:t>
            </a:r>
          </a:p>
          <a:p>
            <a:pPr marL="0" indent="0">
              <a:lnSpc>
                <a:spcPts val="1400"/>
              </a:lnSpc>
              <a:buNone/>
            </a:pPr>
            <a:r>
              <a:rPr lang="en-US" altLang="ja-JP" sz="1600" dirty="0">
                <a:latin typeface="Consolas" panose="020B0609020204030204" pitchFamily="49" charset="0"/>
                <a:cs typeface="Consolas" panose="020B0609020204030204" pitchFamily="49" charset="0"/>
              </a:rPr>
              <a:t>        if </a:t>
            </a:r>
            <a:r>
              <a:rPr lang="en-US" altLang="ja-JP" sz="1600" dirty="0" err="1">
                <a:latin typeface="Consolas" panose="020B0609020204030204" pitchFamily="49" charset="0"/>
                <a:cs typeface="Consolas" panose="020B0609020204030204" pitchFamily="49" charset="0"/>
              </a:rPr>
              <a:t>color_sensor.color</a:t>
            </a:r>
            <a:r>
              <a:rPr lang="en-US" altLang="ja-JP" sz="1600" dirty="0">
                <a:latin typeface="Consolas" panose="020B0609020204030204" pitchFamily="49" charset="0"/>
                <a:cs typeface="Consolas" panose="020B0609020204030204" pitchFamily="49" charset="0"/>
              </a:rPr>
              <a:t>() == </a:t>
            </a:r>
            <a:r>
              <a:rPr lang="en-US" altLang="ja-JP" sz="1600" dirty="0" err="1">
                <a:latin typeface="Consolas" panose="020B0609020204030204" pitchFamily="49" charset="0"/>
                <a:cs typeface="Consolas" panose="020B0609020204030204" pitchFamily="49" charset="0"/>
              </a:rPr>
              <a:t>Color.BLACK</a:t>
            </a:r>
            <a:r>
              <a:rPr lang="en-US" altLang="ja-JP" sz="1600" dirty="0">
                <a:latin typeface="Consolas" panose="020B0609020204030204" pitchFamily="49" charset="0"/>
                <a:cs typeface="Consolas" panose="020B0609020204030204" pitchFamily="49" charset="0"/>
              </a:rPr>
              <a:t>:</a:t>
            </a:r>
          </a:p>
          <a:p>
            <a:pPr marL="0" indent="0">
              <a:lnSpc>
                <a:spcPts val="1400"/>
              </a:lnSpc>
              <a:buNone/>
            </a:pPr>
            <a:r>
              <a:rPr lang="en-US" altLang="ja-JP" sz="1600" dirty="0">
                <a:latin typeface="Consolas" panose="020B0609020204030204" pitchFamily="49" charset="0"/>
                <a:cs typeface="Consolas" panose="020B0609020204030204" pitchFamily="49" charset="0"/>
              </a:rPr>
              <a:t>            break</a:t>
            </a:r>
          </a:p>
          <a:p>
            <a:pPr marL="0" indent="0">
              <a:lnSpc>
                <a:spcPts val="1400"/>
              </a:lnSpc>
              <a:buNone/>
            </a:pPr>
            <a:r>
              <a:rPr lang="en-US" altLang="ja-JP" sz="1600" dirty="0">
                <a:latin typeface="Consolas" panose="020B0609020204030204" pitchFamily="49" charset="0"/>
                <a:cs typeface="Consolas" panose="020B0609020204030204" pitchFamily="49" charset="0"/>
              </a:rPr>
              <a:t>    while True:</a:t>
            </a:r>
          </a:p>
          <a:p>
            <a:pPr marL="0" indent="0">
              <a:lnSpc>
                <a:spcPts val="1400"/>
              </a:lnSpc>
              <a:buNone/>
            </a:pPr>
            <a:r>
              <a:rPr lang="en-US" altLang="ja-JP" sz="1600" dirty="0">
                <a:latin typeface="Consolas" panose="020B0609020204030204" pitchFamily="49" charset="0"/>
                <a:cs typeface="Consolas" panose="020B0609020204030204" pitchFamily="49" charset="0"/>
              </a:rPr>
              <a:t>        if </a:t>
            </a:r>
            <a:r>
              <a:rPr lang="en-US" altLang="ja-JP" sz="1600" dirty="0" err="1">
                <a:latin typeface="Consolas" panose="020B0609020204030204" pitchFamily="49" charset="0"/>
                <a:cs typeface="Consolas" panose="020B0609020204030204" pitchFamily="49" charset="0"/>
              </a:rPr>
              <a:t>color_sensor.color</a:t>
            </a:r>
            <a:r>
              <a:rPr lang="en-US" altLang="ja-JP" sz="1600" dirty="0">
                <a:latin typeface="Consolas" panose="020B0609020204030204" pitchFamily="49" charset="0"/>
                <a:cs typeface="Consolas" panose="020B0609020204030204" pitchFamily="49" charset="0"/>
              </a:rPr>
              <a:t>() == </a:t>
            </a:r>
            <a:r>
              <a:rPr lang="en-US" altLang="ja-JP" sz="1600" dirty="0" err="1">
                <a:latin typeface="Consolas" panose="020B0609020204030204" pitchFamily="49" charset="0"/>
                <a:cs typeface="Consolas" panose="020B0609020204030204" pitchFamily="49" charset="0"/>
              </a:rPr>
              <a:t>Color.WHITE</a:t>
            </a:r>
            <a:r>
              <a:rPr lang="en-US" altLang="ja-JP" sz="1600" dirty="0">
                <a:latin typeface="Consolas" panose="020B0609020204030204" pitchFamily="49" charset="0"/>
                <a:cs typeface="Consolas" panose="020B0609020204030204" pitchFamily="49" charset="0"/>
              </a:rPr>
              <a:t>:</a:t>
            </a:r>
          </a:p>
          <a:p>
            <a:pPr marL="0" indent="0">
              <a:lnSpc>
                <a:spcPts val="1400"/>
              </a:lnSpc>
              <a:buNone/>
            </a:pPr>
            <a:r>
              <a:rPr lang="en-US" altLang="ja-JP" sz="1600" dirty="0">
                <a:latin typeface="Consolas" panose="020B0609020204030204" pitchFamily="49" charset="0"/>
                <a:cs typeface="Consolas" panose="020B0609020204030204" pitchFamily="49" charset="0"/>
              </a:rPr>
              <a:t>            break</a:t>
            </a:r>
          </a:p>
          <a:p>
            <a:pPr marL="0" indent="0">
              <a:lnSpc>
                <a:spcPts val="1400"/>
              </a:lnSpc>
              <a:buNone/>
            </a:pPr>
            <a:endParaRPr lang="en-US" altLang="ja-JP" sz="1600" dirty="0">
              <a:latin typeface="Consolas" panose="020B0609020204030204" pitchFamily="49" charset="0"/>
              <a:cs typeface="Consolas" panose="020B0609020204030204" pitchFamily="49" charset="0"/>
            </a:endParaRPr>
          </a:p>
          <a:p>
            <a:pPr marL="0" indent="0">
              <a:lnSpc>
                <a:spcPts val="1400"/>
              </a:lnSpc>
              <a:buNone/>
            </a:pPr>
            <a:r>
              <a:rPr lang="en-US" altLang="ja-JP" sz="1600" dirty="0">
                <a:latin typeface="Consolas" panose="020B0609020204030204" pitchFamily="49" charset="0"/>
                <a:cs typeface="Consolas" panose="020B0609020204030204" pitchFamily="49" charset="0"/>
              </a:rPr>
              <a:t>    lines = lines + 1</a:t>
            </a:r>
          </a:p>
          <a:p>
            <a:pPr marL="0" indent="0">
              <a:lnSpc>
                <a:spcPts val="1400"/>
              </a:lnSpc>
              <a:buNone/>
            </a:pPr>
            <a:endParaRPr lang="en-US" altLang="ja-JP" sz="1600" dirty="0">
              <a:latin typeface="Consolas" panose="020B0609020204030204" pitchFamily="49" charset="0"/>
              <a:cs typeface="Consolas" panose="020B0609020204030204" pitchFamily="49" charset="0"/>
            </a:endParaRPr>
          </a:p>
          <a:p>
            <a:pPr marL="0" indent="0">
              <a:lnSpc>
                <a:spcPts val="1400"/>
              </a:lnSpc>
              <a:buNone/>
            </a:pPr>
            <a:r>
              <a:rPr lang="en-US" altLang="ja-JP" sz="1600" dirty="0" err="1">
                <a:latin typeface="Consolas" panose="020B0609020204030204" pitchFamily="49" charset="0"/>
                <a:cs typeface="Consolas" panose="020B0609020204030204" pitchFamily="49" charset="0"/>
              </a:rPr>
              <a:t>robot.stop</a:t>
            </a:r>
            <a:r>
              <a:rPr lang="en-US" altLang="ja-JP" sz="1600" dirty="0">
                <a:latin typeface="Consolas" panose="020B0609020204030204" pitchFamily="49" charset="0"/>
                <a:cs typeface="Consolas" panose="020B0609020204030204" pitchFamily="49" charset="0"/>
              </a:rPr>
              <a:t>(</a:t>
            </a:r>
            <a:r>
              <a:rPr lang="en-US" altLang="ja-JP" sz="1600" dirty="0" err="1">
                <a:latin typeface="Consolas" panose="020B0609020204030204" pitchFamily="49" charset="0"/>
                <a:cs typeface="Consolas" panose="020B0609020204030204" pitchFamily="49" charset="0"/>
              </a:rPr>
              <a:t>Stop.BRAKE</a:t>
            </a:r>
            <a:r>
              <a:rPr lang="en-US" altLang="ja-JP" sz="1600" dirty="0">
                <a:latin typeface="Consolas" panose="020B0609020204030204" pitchFamily="49" charset="0"/>
                <a:cs typeface="Consolas" panose="020B0609020204030204" pitchFamily="49" charset="0"/>
              </a:rPr>
              <a:t>)</a:t>
            </a:r>
          </a:p>
          <a:p>
            <a:pPr marL="0" indent="0">
              <a:lnSpc>
                <a:spcPts val="1400"/>
              </a:lnSpc>
              <a:buNone/>
            </a:pPr>
            <a:endParaRPr lang="en-US" altLang="ja-JP" sz="1600" dirty="0">
              <a:latin typeface="Consolas" panose="020B0609020204030204" pitchFamily="49" charset="0"/>
              <a:cs typeface="Consolas" panose="020B0609020204030204" pitchFamily="49" charset="0"/>
            </a:endParaRPr>
          </a:p>
        </p:txBody>
      </p:sp>
      <p:sp>
        <p:nvSpPr>
          <p:cNvPr id="8" name="テキスト ボックス 7">
            <a:extLst>
              <a:ext uri="{FF2B5EF4-FFF2-40B4-BE49-F238E27FC236}">
                <a16:creationId xmlns:a16="http://schemas.microsoft.com/office/drawing/2014/main" id="{48684CD6-0F0E-EB4A-9528-3934470AE211}"/>
              </a:ext>
            </a:extLst>
          </p:cNvPr>
          <p:cNvSpPr txBox="1"/>
          <p:nvPr/>
        </p:nvSpPr>
        <p:spPr>
          <a:xfrm>
            <a:off x="6134794" y="956511"/>
            <a:ext cx="3284874" cy="461665"/>
          </a:xfrm>
          <a:prstGeom prst="rect">
            <a:avLst/>
          </a:prstGeom>
          <a:noFill/>
        </p:spPr>
        <p:txBody>
          <a:bodyPr wrap="none" rtlCol="0">
            <a:spAutoFit/>
          </a:bodyPr>
          <a:lstStyle/>
          <a:p>
            <a:r>
              <a:rPr lang="en-US" altLang="ja-JP" sz="2400" dirty="0"/>
              <a:t>V2</a:t>
            </a:r>
            <a:r>
              <a:rPr lang="ja-JP" altLang="en-US" sz="2400">
                <a:solidFill>
                  <a:srgbClr val="0432FF"/>
                </a:solidFill>
              </a:rPr>
              <a:t>（変更箇所は青字）</a:t>
            </a:r>
          </a:p>
        </p:txBody>
      </p:sp>
      <p:sp>
        <p:nvSpPr>
          <p:cNvPr id="9" name="テキスト ボックス 8">
            <a:extLst>
              <a:ext uri="{FF2B5EF4-FFF2-40B4-BE49-F238E27FC236}">
                <a16:creationId xmlns:a16="http://schemas.microsoft.com/office/drawing/2014/main" id="{D19A4D45-CF7A-B24D-A316-8C539B78307F}"/>
              </a:ext>
            </a:extLst>
          </p:cNvPr>
          <p:cNvSpPr txBox="1"/>
          <p:nvPr/>
        </p:nvSpPr>
        <p:spPr>
          <a:xfrm>
            <a:off x="9476199" y="2056818"/>
            <a:ext cx="1992725" cy="461665"/>
          </a:xfrm>
          <a:prstGeom prst="rect">
            <a:avLst/>
          </a:prstGeom>
          <a:solidFill>
            <a:srgbClr val="FFC000"/>
          </a:solidFill>
        </p:spPr>
        <p:txBody>
          <a:bodyPr wrap="square" rtlCol="0">
            <a:spAutoFit/>
          </a:bodyPr>
          <a:lstStyle/>
          <a:p>
            <a:r>
              <a:rPr kumimoji="1" lang="en-US" altLang="ja-JP" sz="1200" dirty="0"/>
              <a:t>EV3Brick</a:t>
            </a:r>
            <a:r>
              <a:rPr kumimoji="1" lang="ja-JP" altLang="en-US" sz="1200"/>
              <a:t>を</a:t>
            </a:r>
            <a:r>
              <a:rPr kumimoji="1" lang="en-US" altLang="ja-JP" sz="1200" dirty="0"/>
              <a:t>ev3</a:t>
            </a:r>
            <a:r>
              <a:rPr kumimoji="1" lang="ja-JP" altLang="en-US" sz="1200"/>
              <a:t>という名前でインスタンス化します</a:t>
            </a:r>
          </a:p>
        </p:txBody>
      </p:sp>
      <p:cxnSp>
        <p:nvCxnSpPr>
          <p:cNvPr id="10" name="直線矢印コネクタ 9">
            <a:extLst>
              <a:ext uri="{FF2B5EF4-FFF2-40B4-BE49-F238E27FC236}">
                <a16:creationId xmlns:a16="http://schemas.microsoft.com/office/drawing/2014/main" id="{0D40D458-D149-D74D-A559-F2471CF218DD}"/>
              </a:ext>
            </a:extLst>
          </p:cNvPr>
          <p:cNvCxnSpPr>
            <a:cxnSpLocks/>
          </p:cNvCxnSpPr>
          <p:nvPr/>
        </p:nvCxnSpPr>
        <p:spPr>
          <a:xfrm flipH="1">
            <a:off x="8165206" y="2287650"/>
            <a:ext cx="1310994" cy="14645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A8DE0AB9-24CD-C648-9FAE-4F54F3FB7303}"/>
              </a:ext>
            </a:extLst>
          </p:cNvPr>
          <p:cNvSpPr txBox="1"/>
          <p:nvPr/>
        </p:nvSpPr>
        <p:spPr>
          <a:xfrm>
            <a:off x="10018294" y="4792403"/>
            <a:ext cx="1992726" cy="1200329"/>
          </a:xfrm>
          <a:prstGeom prst="rect">
            <a:avLst/>
          </a:prstGeom>
          <a:solidFill>
            <a:srgbClr val="FFC000"/>
          </a:solidFill>
        </p:spPr>
        <p:txBody>
          <a:bodyPr wrap="square" rtlCol="0">
            <a:spAutoFit/>
          </a:bodyPr>
          <a:lstStyle/>
          <a:p>
            <a:r>
              <a:rPr kumimoji="1" lang="en-US" altLang="ja-JP" sz="1200" dirty="0"/>
              <a:t>V2</a:t>
            </a:r>
            <a:r>
              <a:rPr kumimoji="1" lang="ja-JP" altLang="en-US" sz="1200"/>
              <a:t>では，</a:t>
            </a:r>
            <a:r>
              <a:rPr lang="en-US" altLang="ja-JP" sz="1200" dirty="0"/>
              <a:t>EV3</a:t>
            </a:r>
            <a:r>
              <a:rPr lang="ja-JP" altLang="en-US" sz="1200"/>
              <a:t>ブロックに関する処理を</a:t>
            </a:r>
            <a:r>
              <a:rPr kumimoji="1" lang="en-US" altLang="ja-JP" sz="1200" dirty="0"/>
              <a:t>EV3Brick</a:t>
            </a:r>
            <a:r>
              <a:rPr kumimoji="1" lang="ja-JP" altLang="en-US" sz="1200"/>
              <a:t>クラスとしてまとめています．ディスプレイの消去，文字出力の関数形式が変更になっています．</a:t>
            </a:r>
            <a:endParaRPr kumimoji="1" lang="en-US" altLang="ja-JP" sz="1200" dirty="0"/>
          </a:p>
        </p:txBody>
      </p:sp>
      <p:cxnSp>
        <p:nvCxnSpPr>
          <p:cNvPr id="13" name="直線矢印コネクタ 12">
            <a:extLst>
              <a:ext uri="{FF2B5EF4-FFF2-40B4-BE49-F238E27FC236}">
                <a16:creationId xmlns:a16="http://schemas.microsoft.com/office/drawing/2014/main" id="{1F40935C-137A-9943-8D98-8BE301F7EDEB}"/>
              </a:ext>
            </a:extLst>
          </p:cNvPr>
          <p:cNvCxnSpPr>
            <a:cxnSpLocks/>
            <a:stCxn id="12" idx="1"/>
          </p:cNvCxnSpPr>
          <p:nvPr/>
        </p:nvCxnSpPr>
        <p:spPr>
          <a:xfrm flipH="1">
            <a:off x="8937136" y="5392568"/>
            <a:ext cx="1081158" cy="90520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430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CC4905-C610-B141-B06F-0933805288B8}"/>
              </a:ext>
            </a:extLst>
          </p:cNvPr>
          <p:cNvSpPr>
            <a:spLocks noGrp="1"/>
          </p:cNvSpPr>
          <p:nvPr>
            <p:ph type="title"/>
          </p:nvPr>
        </p:nvSpPr>
        <p:spPr/>
        <p:txBody>
          <a:bodyPr/>
          <a:lstStyle/>
          <a:p>
            <a:r>
              <a:rPr lang="ja-JP" altLang="en-US"/>
              <a:t>線の分岐を判定する</a:t>
            </a:r>
            <a:endParaRPr kumimoji="1" lang="ja-JP" altLang="en-US"/>
          </a:p>
        </p:txBody>
      </p:sp>
      <p:sp>
        <p:nvSpPr>
          <p:cNvPr id="3" name="テキスト プレースホルダー 2">
            <a:extLst>
              <a:ext uri="{FF2B5EF4-FFF2-40B4-BE49-F238E27FC236}">
                <a16:creationId xmlns:a16="http://schemas.microsoft.com/office/drawing/2014/main" id="{3CA40594-62D4-B141-8E2D-0E393FFBFABF}"/>
              </a:ext>
            </a:extLst>
          </p:cNvPr>
          <p:cNvSpPr>
            <a:spLocks noGrp="1"/>
          </p:cNvSpPr>
          <p:nvPr>
            <p:ph type="body" idx="1"/>
          </p:nvPr>
        </p:nvSpPr>
        <p:spPr/>
        <p:txBody>
          <a:bodyPr/>
          <a:lstStyle/>
          <a:p>
            <a:r>
              <a:rPr lang="en-US" altLang="ja-JP" dirty="0"/>
              <a:t>p.172 7.4.2</a:t>
            </a:r>
            <a:endParaRPr lang="ja-JP" altLang="en-US"/>
          </a:p>
        </p:txBody>
      </p:sp>
      <p:sp>
        <p:nvSpPr>
          <p:cNvPr id="4" name="スライド番号プレースホルダー 3">
            <a:extLst>
              <a:ext uri="{FF2B5EF4-FFF2-40B4-BE49-F238E27FC236}">
                <a16:creationId xmlns:a16="http://schemas.microsoft.com/office/drawing/2014/main" id="{090C49B8-33E9-F548-A32A-7BFC96080F05}"/>
              </a:ext>
            </a:extLst>
          </p:cNvPr>
          <p:cNvSpPr>
            <a:spLocks noGrp="1"/>
          </p:cNvSpPr>
          <p:nvPr>
            <p:ph type="sldNum" sz="quarter" idx="12"/>
          </p:nvPr>
        </p:nvSpPr>
        <p:spPr/>
        <p:txBody>
          <a:bodyPr/>
          <a:lstStyle/>
          <a:p>
            <a:fld id="{13AB05CA-B2B8-0B46-A3D3-7CDE1DE4FAD6}" type="slidenum">
              <a:rPr lang="ja-JP" altLang="en-US" smtClean="0"/>
              <a:pPr/>
              <a:t>7</a:t>
            </a:fld>
            <a:endParaRPr lang="ja-JP" altLang="en-US" dirty="0"/>
          </a:p>
        </p:txBody>
      </p:sp>
    </p:spTree>
    <p:extLst>
      <p:ext uri="{BB962C8B-B14F-4D97-AF65-F5344CB8AC3E}">
        <p14:creationId xmlns:p14="http://schemas.microsoft.com/office/powerpoint/2010/main" val="2139337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8</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lstStyle/>
          <a:p>
            <a:r>
              <a:rPr lang="en-US" altLang="ja-JP" dirty="0"/>
              <a:t>EV3-SW</a:t>
            </a:r>
            <a:r>
              <a:rPr lang="ja-JP" altLang="en-US"/>
              <a:t>による記述</a:t>
            </a:r>
          </a:p>
        </p:txBody>
      </p:sp>
      <p:pic>
        <p:nvPicPr>
          <p:cNvPr id="6" name="図 5">
            <a:extLst>
              <a:ext uri="{FF2B5EF4-FFF2-40B4-BE49-F238E27FC236}">
                <a16:creationId xmlns:a16="http://schemas.microsoft.com/office/drawing/2014/main" id="{953E9CFC-98E4-7E4D-AEE8-637B33855ECA}"/>
              </a:ext>
            </a:extLst>
          </p:cNvPr>
          <p:cNvPicPr>
            <a:picLocks noChangeAspect="1"/>
          </p:cNvPicPr>
          <p:nvPr/>
        </p:nvPicPr>
        <p:blipFill>
          <a:blip r:embed="rId2"/>
          <a:stretch>
            <a:fillRect/>
          </a:stretch>
        </p:blipFill>
        <p:spPr>
          <a:xfrm>
            <a:off x="897984" y="1080655"/>
            <a:ext cx="10698574" cy="5412220"/>
          </a:xfrm>
          <a:prstGeom prst="rect">
            <a:avLst/>
          </a:prstGeom>
        </p:spPr>
      </p:pic>
    </p:spTree>
    <p:extLst>
      <p:ext uri="{BB962C8B-B14F-4D97-AF65-F5344CB8AC3E}">
        <p14:creationId xmlns:p14="http://schemas.microsoft.com/office/powerpoint/2010/main" val="3472956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B1E73F-F6CF-3045-957B-D926E3BABD88}"/>
              </a:ext>
            </a:extLst>
          </p:cNvPr>
          <p:cNvSpPr>
            <a:spLocks noGrp="1"/>
          </p:cNvSpPr>
          <p:nvPr>
            <p:ph type="title"/>
          </p:nvPr>
        </p:nvSpPr>
        <p:spPr/>
        <p:txBody>
          <a:bodyPr>
            <a:normAutofit fontScale="90000"/>
          </a:bodyPr>
          <a:lstStyle/>
          <a:p>
            <a:r>
              <a:rPr kumimoji="1" lang="ja-JP" altLang="en-US"/>
              <a:t>ブロックの説明</a:t>
            </a:r>
          </a:p>
        </p:txBody>
      </p:sp>
      <p:sp>
        <p:nvSpPr>
          <p:cNvPr id="3" name="スライド番号プレースホルダー 2">
            <a:extLst>
              <a:ext uri="{FF2B5EF4-FFF2-40B4-BE49-F238E27FC236}">
                <a16:creationId xmlns:a16="http://schemas.microsoft.com/office/drawing/2014/main" id="{6E2AB124-07A2-FA48-9389-2A5D6346AB7F}"/>
              </a:ext>
            </a:extLst>
          </p:cNvPr>
          <p:cNvSpPr>
            <a:spLocks noGrp="1"/>
          </p:cNvSpPr>
          <p:nvPr>
            <p:ph type="sldNum" sz="quarter" idx="12"/>
          </p:nvPr>
        </p:nvSpPr>
        <p:spPr/>
        <p:txBody>
          <a:bodyPr/>
          <a:lstStyle/>
          <a:p>
            <a:fld id="{13AB05CA-B2B8-0B46-A3D3-7CDE1DE4FAD6}" type="slidenum">
              <a:rPr lang="ja-JP" altLang="en-US" smtClean="0"/>
              <a:pPr/>
              <a:t>9</a:t>
            </a:fld>
            <a:endParaRPr lang="ja-JP" altLang="en-US" dirty="0"/>
          </a:p>
        </p:txBody>
      </p:sp>
      <p:sp>
        <p:nvSpPr>
          <p:cNvPr id="4" name="テキスト ボックス 3">
            <a:extLst>
              <a:ext uri="{FF2B5EF4-FFF2-40B4-BE49-F238E27FC236}">
                <a16:creationId xmlns:a16="http://schemas.microsoft.com/office/drawing/2014/main" id="{7F3129B7-1B2A-D344-B20B-3F1CBB8BC9DF}"/>
              </a:ext>
            </a:extLst>
          </p:cNvPr>
          <p:cNvSpPr txBox="1"/>
          <p:nvPr/>
        </p:nvSpPr>
        <p:spPr>
          <a:xfrm>
            <a:off x="347545" y="894746"/>
            <a:ext cx="5144205" cy="5161028"/>
          </a:xfrm>
          <a:prstGeom prst="rect">
            <a:avLst/>
          </a:prstGeom>
          <a:noFill/>
        </p:spPr>
        <p:txBody>
          <a:bodyPr wrap="square" rtlCol="0">
            <a:spAutoFit/>
          </a:bodyPr>
          <a:lstStyle/>
          <a:p>
            <a:pPr>
              <a:lnSpc>
                <a:spcPts val="2200"/>
              </a:lnSpc>
            </a:pPr>
            <a:r>
              <a:rPr lang="ja-JP" altLang="en-US"/>
              <a:t>ブロック ① </a:t>
            </a:r>
            <a:r>
              <a:rPr lang="en-US" altLang="ja-JP" dirty="0"/>
              <a:t>: </a:t>
            </a:r>
            <a:r>
              <a:rPr lang="ja-JP" altLang="en-US"/>
              <a:t>スイッチブロックで，「モード</a:t>
            </a:r>
            <a:r>
              <a:rPr lang="en-US" altLang="ja-JP" dirty="0"/>
              <a:t>:</a:t>
            </a:r>
            <a:r>
              <a:rPr lang="ja-JP" altLang="en-US"/>
              <a:t>カラーセンサー</a:t>
            </a:r>
            <a:r>
              <a:rPr lang="en-US" altLang="ja-JP" dirty="0"/>
              <a:t>(</a:t>
            </a:r>
            <a:r>
              <a:rPr lang="ja-JP" altLang="en-US"/>
              <a:t>入力ポート </a:t>
            </a:r>
            <a:r>
              <a:rPr lang="en-US" altLang="ja-JP" dirty="0"/>
              <a:t>3)</a:t>
            </a:r>
            <a:r>
              <a:rPr lang="ja-JP" altLang="en-US"/>
              <a:t>・比較・色」「比較す る色</a:t>
            </a:r>
            <a:r>
              <a:rPr lang="en-US" altLang="ja-JP" dirty="0"/>
              <a:t>:</a:t>
            </a:r>
            <a:r>
              <a:rPr lang="ja-JP" altLang="en-US"/>
              <a:t>黒」に設定しています</a:t>
            </a:r>
            <a:r>
              <a:rPr lang="en-US" altLang="ja-JP" dirty="0"/>
              <a:t>.</a:t>
            </a:r>
            <a:r>
              <a:rPr lang="ja-JP" altLang="en-US"/>
              <a:t>比較結果が真</a:t>
            </a:r>
            <a:r>
              <a:rPr lang="en-US" altLang="ja-JP" dirty="0"/>
              <a:t>(</a:t>
            </a:r>
            <a:r>
              <a:rPr lang="ja-JP" altLang="en-US"/>
              <a:t>黒を検出</a:t>
            </a:r>
            <a:r>
              <a:rPr lang="en-US" altLang="ja-JP" dirty="0"/>
              <a:t>)</a:t>
            </a:r>
            <a:r>
              <a:rPr lang="ja-JP" altLang="en-US"/>
              <a:t>のときはブロック②の処理を，偽</a:t>
            </a:r>
            <a:r>
              <a:rPr lang="en-US" altLang="ja-JP" dirty="0"/>
              <a:t>(</a:t>
            </a:r>
            <a:r>
              <a:rPr lang="ja-JP" altLang="en-US"/>
              <a:t>黒以外を検出</a:t>
            </a:r>
            <a:r>
              <a:rPr lang="en-US" altLang="ja-JP" dirty="0"/>
              <a:t>)</a:t>
            </a:r>
            <a:r>
              <a:rPr lang="ja-JP" altLang="en-US"/>
              <a:t>のときはブロック③ の処理を行うように設定しています</a:t>
            </a:r>
            <a:r>
              <a:rPr lang="en-US" altLang="ja-JP" dirty="0"/>
              <a:t>.</a:t>
            </a:r>
          </a:p>
          <a:p>
            <a:pPr>
              <a:lnSpc>
                <a:spcPts val="2200"/>
              </a:lnSpc>
            </a:pPr>
            <a:endParaRPr lang="en-US" altLang="ja-JP" dirty="0"/>
          </a:p>
          <a:p>
            <a:pPr>
              <a:lnSpc>
                <a:spcPts val="2200"/>
              </a:lnSpc>
            </a:pPr>
            <a:r>
              <a:rPr lang="ja-JP" altLang="en-US"/>
              <a:t>ブロック ② </a:t>
            </a:r>
            <a:r>
              <a:rPr lang="en-US" altLang="ja-JP" dirty="0"/>
              <a:t>: </a:t>
            </a:r>
            <a:r>
              <a:rPr lang="ja-JP" altLang="en-US"/>
              <a:t>ステアリングブロックで，「モード</a:t>
            </a:r>
            <a:r>
              <a:rPr lang="en-US" altLang="ja-JP" dirty="0"/>
              <a:t>:</a:t>
            </a:r>
            <a:r>
              <a:rPr lang="ja-JP" altLang="en-US"/>
              <a:t>オン」「ステアリング</a:t>
            </a:r>
            <a:r>
              <a:rPr lang="en-US" altLang="ja-JP" dirty="0"/>
              <a:t>:30</a:t>
            </a:r>
            <a:r>
              <a:rPr lang="ja-JP" altLang="en-US"/>
              <a:t>」「モーターパワー</a:t>
            </a:r>
            <a:r>
              <a:rPr lang="en-US" altLang="ja-JP" dirty="0"/>
              <a:t>: 30</a:t>
            </a:r>
            <a:r>
              <a:rPr lang="ja-JP" altLang="en-US"/>
              <a:t>」に設定しています</a:t>
            </a:r>
            <a:r>
              <a:rPr lang="en-US" altLang="ja-JP" dirty="0"/>
              <a:t>.</a:t>
            </a:r>
          </a:p>
          <a:p>
            <a:pPr>
              <a:lnSpc>
                <a:spcPts val="2200"/>
              </a:lnSpc>
            </a:pPr>
            <a:endParaRPr lang="en-US" altLang="ja-JP" dirty="0"/>
          </a:p>
          <a:p>
            <a:pPr>
              <a:lnSpc>
                <a:spcPts val="2200"/>
              </a:lnSpc>
            </a:pPr>
            <a:r>
              <a:rPr lang="ja-JP" altLang="en-US"/>
              <a:t>ブロック ③ </a:t>
            </a:r>
            <a:r>
              <a:rPr lang="en-US" altLang="ja-JP" dirty="0"/>
              <a:t>: </a:t>
            </a:r>
            <a:r>
              <a:rPr lang="ja-JP" altLang="en-US"/>
              <a:t>ステアリングブロックで，「モード</a:t>
            </a:r>
            <a:r>
              <a:rPr lang="en-US" altLang="ja-JP" dirty="0"/>
              <a:t>:</a:t>
            </a:r>
            <a:r>
              <a:rPr lang="ja-JP" altLang="en-US"/>
              <a:t>オン」「ステアリング</a:t>
            </a:r>
            <a:r>
              <a:rPr lang="en-US" altLang="ja-JP" dirty="0"/>
              <a:t>:−30</a:t>
            </a:r>
            <a:r>
              <a:rPr lang="ja-JP" altLang="en-US"/>
              <a:t>」「モーターパワー</a:t>
            </a:r>
            <a:r>
              <a:rPr lang="en-US" altLang="ja-JP" dirty="0"/>
              <a:t>: 30</a:t>
            </a:r>
            <a:r>
              <a:rPr lang="ja-JP" altLang="en-US"/>
              <a:t>」に設定しています</a:t>
            </a:r>
            <a:r>
              <a:rPr lang="en-US" altLang="ja-JP" dirty="0"/>
              <a:t>.</a:t>
            </a:r>
            <a:r>
              <a:rPr lang="ja-JP" altLang="en-US"/>
              <a:t>ブロック①</a:t>
            </a:r>
            <a:r>
              <a:rPr lang="en-US" altLang="ja-JP" dirty="0"/>
              <a:t>~③ </a:t>
            </a:r>
            <a:r>
              <a:rPr lang="ja-JP" altLang="en-US"/>
              <a:t>を繰り返すことで，ロボットの左側に取り付けられたカラーセンサー</a:t>
            </a:r>
            <a:r>
              <a:rPr lang="en-US" altLang="ja-JP" dirty="0"/>
              <a:t>(</a:t>
            </a:r>
            <a:r>
              <a:rPr lang="ja-JP" altLang="en-US"/>
              <a:t>入力ポート </a:t>
            </a:r>
            <a:r>
              <a:rPr lang="en-US" altLang="ja-JP" dirty="0"/>
              <a:t>3 </a:t>
            </a:r>
            <a:r>
              <a:rPr lang="ja-JP" altLang="en-US"/>
              <a:t>に接続</a:t>
            </a:r>
            <a:r>
              <a:rPr lang="en-US" altLang="ja-JP" dirty="0"/>
              <a:t>)</a:t>
            </a:r>
            <a:r>
              <a:rPr lang="ja-JP" altLang="en-US"/>
              <a:t>を使った </a:t>
            </a:r>
            <a:r>
              <a:rPr lang="en-US" altLang="ja-JP" dirty="0"/>
              <a:t>ON-OFF </a:t>
            </a:r>
            <a:r>
              <a:rPr lang="ja-JP" altLang="en-US"/>
              <a:t>制御でのライントレースをしています</a:t>
            </a:r>
            <a:r>
              <a:rPr lang="en-US" altLang="ja-JP" dirty="0"/>
              <a:t>.</a:t>
            </a:r>
          </a:p>
          <a:p>
            <a:pPr>
              <a:lnSpc>
                <a:spcPts val="2200"/>
              </a:lnSpc>
            </a:pPr>
            <a:endParaRPr lang="en-US" altLang="ja-JP" dirty="0"/>
          </a:p>
        </p:txBody>
      </p:sp>
      <p:sp>
        <p:nvSpPr>
          <p:cNvPr id="5" name="テキスト ボックス 4">
            <a:extLst>
              <a:ext uri="{FF2B5EF4-FFF2-40B4-BE49-F238E27FC236}">
                <a16:creationId xmlns:a16="http://schemas.microsoft.com/office/drawing/2014/main" id="{7D2307C1-BF44-9046-95EE-F45439D26CF0}"/>
              </a:ext>
            </a:extLst>
          </p:cNvPr>
          <p:cNvSpPr txBox="1"/>
          <p:nvPr/>
        </p:nvSpPr>
        <p:spPr>
          <a:xfrm>
            <a:off x="5731099" y="903219"/>
            <a:ext cx="6221552" cy="4888518"/>
          </a:xfrm>
          <a:prstGeom prst="rect">
            <a:avLst/>
          </a:prstGeom>
          <a:noFill/>
        </p:spPr>
        <p:txBody>
          <a:bodyPr wrap="square" rtlCol="0">
            <a:spAutoFit/>
          </a:bodyPr>
          <a:lstStyle/>
          <a:p>
            <a:pPr>
              <a:lnSpc>
                <a:spcPts val="2200"/>
              </a:lnSpc>
            </a:pPr>
            <a:r>
              <a:rPr lang="ja-JP" altLang="en-US"/>
              <a:t>ブロック ④ </a:t>
            </a:r>
            <a:r>
              <a:rPr lang="en-US" altLang="ja-JP" dirty="0"/>
              <a:t>: </a:t>
            </a:r>
            <a:r>
              <a:rPr lang="ja-JP" altLang="en-US"/>
              <a:t>ループブロックで，「モード</a:t>
            </a:r>
            <a:r>
              <a:rPr lang="en-US" altLang="ja-JP" dirty="0"/>
              <a:t>:</a:t>
            </a:r>
            <a:r>
              <a:rPr lang="ja-JP" altLang="en-US"/>
              <a:t>接続したカラーセンサー</a:t>
            </a:r>
            <a:r>
              <a:rPr lang="en-US" altLang="ja-JP" dirty="0"/>
              <a:t>(</a:t>
            </a:r>
            <a:r>
              <a:rPr lang="ja-JP" altLang="en-US"/>
              <a:t>入力ポート </a:t>
            </a:r>
            <a:r>
              <a:rPr lang="en-US" altLang="ja-JP" dirty="0"/>
              <a:t>2)</a:t>
            </a:r>
            <a:r>
              <a:rPr lang="ja-JP" altLang="en-US"/>
              <a:t>・比較・色」「比較する色</a:t>
            </a:r>
            <a:r>
              <a:rPr lang="en-US" altLang="ja-JP" dirty="0"/>
              <a:t>:</a:t>
            </a:r>
            <a:r>
              <a:rPr lang="ja-JP" altLang="en-US"/>
              <a:t>黒」に設定し，ブロック①</a:t>
            </a:r>
            <a:r>
              <a:rPr lang="en-US" altLang="ja-JP" dirty="0"/>
              <a:t>~③ </a:t>
            </a:r>
            <a:r>
              <a:rPr lang="ja-JP" altLang="en-US"/>
              <a:t>の処理を繰り返すように設定しています</a:t>
            </a:r>
            <a:r>
              <a:rPr lang="en-US" altLang="ja-JP" dirty="0"/>
              <a:t>.</a:t>
            </a:r>
            <a:r>
              <a:rPr lang="ja-JP" altLang="en-US"/>
              <a:t>ブロック①</a:t>
            </a:r>
            <a:r>
              <a:rPr lang="en-US" altLang="ja-JP" dirty="0"/>
              <a:t>~④ </a:t>
            </a:r>
            <a:r>
              <a:rPr lang="ja-JP" altLang="en-US"/>
              <a:t>の処理によって，ロボットの左側に取り付けられたカラーセンサー</a:t>
            </a:r>
            <a:r>
              <a:rPr lang="en-US" altLang="ja-JP" dirty="0"/>
              <a:t>(</a:t>
            </a:r>
            <a:r>
              <a:rPr lang="ja-JP" altLang="en-US"/>
              <a:t>入力ポート </a:t>
            </a:r>
            <a:r>
              <a:rPr lang="en-US" altLang="ja-JP" dirty="0"/>
              <a:t>3 </a:t>
            </a:r>
            <a:r>
              <a:rPr lang="ja-JP" altLang="en-US"/>
              <a:t>に接続</a:t>
            </a:r>
            <a:r>
              <a:rPr lang="en-US" altLang="ja-JP" dirty="0"/>
              <a:t>)</a:t>
            </a:r>
            <a:r>
              <a:rPr lang="ja-JP" altLang="en-US"/>
              <a:t>を使った </a:t>
            </a:r>
            <a:r>
              <a:rPr lang="en-US" altLang="ja-JP" dirty="0"/>
              <a:t>ON-OFF </a:t>
            </a:r>
            <a:r>
              <a:rPr lang="ja-JP" altLang="en-US"/>
              <a:t>制御でのライントレースをし ています</a:t>
            </a:r>
            <a:r>
              <a:rPr lang="en-US" altLang="ja-JP" dirty="0"/>
              <a:t>.</a:t>
            </a:r>
            <a:r>
              <a:rPr lang="ja-JP" altLang="en-US"/>
              <a:t>また，ロボットの右側のカラーセンサー</a:t>
            </a:r>
            <a:r>
              <a:rPr lang="en-US" altLang="ja-JP" dirty="0"/>
              <a:t>(</a:t>
            </a:r>
            <a:r>
              <a:rPr lang="ja-JP" altLang="en-US"/>
              <a:t>入力ポート </a:t>
            </a:r>
            <a:r>
              <a:rPr lang="en-US" altLang="ja-JP" dirty="0"/>
              <a:t>2 </a:t>
            </a:r>
            <a:r>
              <a:rPr lang="ja-JP" altLang="en-US"/>
              <a:t>に接続</a:t>
            </a:r>
            <a:r>
              <a:rPr lang="en-US" altLang="ja-JP" dirty="0"/>
              <a:t>)</a:t>
            </a:r>
            <a:r>
              <a:rPr lang="ja-JP" altLang="en-US"/>
              <a:t>のセンサー値が「黒」を返すとブロック④ の処理が終了します</a:t>
            </a:r>
            <a:r>
              <a:rPr lang="en-US" altLang="ja-JP" dirty="0"/>
              <a:t>.</a:t>
            </a:r>
          </a:p>
          <a:p>
            <a:pPr>
              <a:lnSpc>
                <a:spcPts val="2200"/>
              </a:lnSpc>
            </a:pPr>
            <a:endParaRPr lang="en-US" altLang="ja-JP" dirty="0"/>
          </a:p>
          <a:p>
            <a:pPr>
              <a:lnSpc>
                <a:spcPts val="2200"/>
              </a:lnSpc>
            </a:pPr>
            <a:r>
              <a:rPr lang="ja-JP" altLang="en-US"/>
              <a:t>ブロック ⑤ </a:t>
            </a:r>
            <a:r>
              <a:rPr lang="en-US" altLang="ja-JP" dirty="0"/>
              <a:t>: </a:t>
            </a:r>
            <a:r>
              <a:rPr lang="ja-JP" altLang="en-US"/>
              <a:t>ステアリングブロックで「モード</a:t>
            </a:r>
            <a:r>
              <a:rPr lang="en-US" altLang="ja-JP" dirty="0"/>
              <a:t>:</a:t>
            </a:r>
            <a:r>
              <a:rPr lang="ja-JP" altLang="en-US"/>
              <a:t>オフ」に設定して，ロボットを停止させています</a:t>
            </a:r>
            <a:r>
              <a:rPr lang="en-US" altLang="ja-JP" dirty="0"/>
              <a:t>. </a:t>
            </a:r>
          </a:p>
          <a:p>
            <a:pPr>
              <a:lnSpc>
                <a:spcPts val="2200"/>
              </a:lnSpc>
            </a:pPr>
            <a:endParaRPr lang="en-US" altLang="ja-JP" dirty="0"/>
          </a:p>
          <a:p>
            <a:pPr>
              <a:lnSpc>
                <a:spcPts val="2200"/>
              </a:lnSpc>
            </a:pPr>
            <a:r>
              <a:rPr lang="ja-JP" altLang="en-US"/>
              <a:t>ブロック⑥ </a:t>
            </a:r>
            <a:r>
              <a:rPr lang="en-US" altLang="ja-JP" dirty="0"/>
              <a:t>: </a:t>
            </a:r>
            <a:r>
              <a:rPr lang="ja-JP" altLang="en-US"/>
              <a:t>ステアリングブロックで，「モード</a:t>
            </a:r>
            <a:r>
              <a:rPr lang="en-US" altLang="ja-JP" dirty="0"/>
              <a:t>:</a:t>
            </a:r>
            <a:r>
              <a:rPr lang="ja-JP" altLang="en-US"/>
              <a:t>角度」「ステアリング</a:t>
            </a:r>
            <a:r>
              <a:rPr lang="en-US" altLang="ja-JP" dirty="0"/>
              <a:t>:100</a:t>
            </a:r>
            <a:r>
              <a:rPr lang="ja-JP" altLang="en-US"/>
              <a:t>」「モーターパワー</a:t>
            </a:r>
            <a:r>
              <a:rPr lang="en-US" altLang="ja-JP" dirty="0"/>
              <a:t>:30</a:t>
            </a:r>
            <a:r>
              <a:rPr lang="ja-JP" altLang="en-US"/>
              <a:t>」「回転角度</a:t>
            </a:r>
            <a:r>
              <a:rPr lang="en-US" altLang="ja-JP" dirty="0"/>
              <a:t>:180</a:t>
            </a:r>
            <a:r>
              <a:rPr lang="ja-JP" altLang="en-US"/>
              <a:t>」に設定し，</a:t>
            </a:r>
            <a:r>
              <a:rPr lang="en-US" altLang="ja-JP" dirty="0"/>
              <a:t>90 </a:t>
            </a:r>
            <a:r>
              <a:rPr lang="ja-JP" altLang="en-US"/>
              <a:t>度回転して枝分かれした黒い線をまたぐ姿勢で停止させています</a:t>
            </a:r>
            <a:r>
              <a:rPr lang="en-US" altLang="ja-JP" dirty="0"/>
              <a:t>.</a:t>
            </a:r>
          </a:p>
        </p:txBody>
      </p:sp>
    </p:spTree>
    <p:extLst>
      <p:ext uri="{BB962C8B-B14F-4D97-AF65-F5344CB8AC3E}">
        <p14:creationId xmlns:p14="http://schemas.microsoft.com/office/powerpoint/2010/main" val="3275016139"/>
      </p:ext>
    </p:extLst>
  </p:cSld>
  <p:clrMapOvr>
    <a:masterClrMapping/>
  </p:clrMapOvr>
</p:sld>
</file>

<file path=ppt/theme/theme1.xml><?xml version="1.0" encoding="utf-8"?>
<a:theme xmlns:a="http://schemas.openxmlformats.org/drawingml/2006/main" name="ueda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プレゼンテーション9" id="{D26727BD-8653-C345-9F14-83533E8A5A4E}" vid="{CB7F83BA-B170-9140-AAEE-10F1BEAE76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LEGO+Python</Template>
  <TotalTime>14179</TotalTime>
  <Words>4531</Words>
  <Application>Microsoft Macintosh PowerPoint</Application>
  <PresentationFormat>ワイド画面</PresentationFormat>
  <Paragraphs>541</Paragraphs>
  <Slides>26</Slides>
  <Notes>1</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26</vt:i4>
      </vt:variant>
    </vt:vector>
  </HeadingPairs>
  <TitlesOfParts>
    <vt:vector size="31" baseType="lpstr">
      <vt:lpstr>メイリオ</vt:lpstr>
      <vt:lpstr>Arial</vt:lpstr>
      <vt:lpstr>Calibri</vt:lpstr>
      <vt:lpstr>Consolas</vt:lpstr>
      <vt:lpstr>ueda_lecture</vt:lpstr>
      <vt:lpstr>線の検出</vt:lpstr>
      <vt:lpstr>線の本数を数える</vt:lpstr>
      <vt:lpstr>EV3-SWによる記述</vt:lpstr>
      <vt:lpstr>ブロックの説明</vt:lpstr>
      <vt:lpstr>EV3 Classroomによる記述</vt:lpstr>
      <vt:lpstr>microPython</vt:lpstr>
      <vt:lpstr>線の分岐を判定する</vt:lpstr>
      <vt:lpstr>EV3-SWによる記述</vt:lpstr>
      <vt:lpstr>ブロックの説明</vt:lpstr>
      <vt:lpstr>EV3 Classroomによる記述</vt:lpstr>
      <vt:lpstr>microPython</vt:lpstr>
      <vt:lpstr>マルチスレッドを使って 線の分岐を判定する</vt:lpstr>
      <vt:lpstr>EV3-SWによる記述</vt:lpstr>
      <vt:lpstr>ブロックの説明</vt:lpstr>
      <vt:lpstr>EV3 Classroomによる記述</vt:lpstr>
      <vt:lpstr>microPython</vt:lpstr>
      <vt:lpstr>線を使ってロボットの姿勢を整える</vt:lpstr>
      <vt:lpstr>EV3-SWによる記述</vt:lpstr>
      <vt:lpstr>ブロックの説明</vt:lpstr>
      <vt:lpstr>EV3 Classroomによる記述</vt:lpstr>
      <vt:lpstr>microPython</vt:lpstr>
      <vt:lpstr>カラーセンサーのキャリブレーション</vt:lpstr>
      <vt:lpstr>EV3-SWによる記述</vt:lpstr>
      <vt:lpstr>ブロックの説明</vt:lpstr>
      <vt:lpstr>EV3 Classroomによる記述</vt:lpstr>
      <vt:lpstr>microPython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正直 小枝</dc:creator>
  <cp:lastModifiedBy>Etsuko UEDA</cp:lastModifiedBy>
  <cp:revision>77</cp:revision>
  <dcterms:created xsi:type="dcterms:W3CDTF">2020-11-18T06:10:47Z</dcterms:created>
  <dcterms:modified xsi:type="dcterms:W3CDTF">2021-05-05T05:50:07Z</dcterms:modified>
</cp:coreProperties>
</file>